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5" r:id="rId9"/>
    <p:sldId id="264" r:id="rId10"/>
    <p:sldId id="318" r:id="rId11"/>
    <p:sldId id="317" r:id="rId12"/>
    <p:sldId id="266" r:id="rId13"/>
    <p:sldId id="267" r:id="rId14"/>
    <p:sldId id="268" r:id="rId15"/>
    <p:sldId id="269" r:id="rId16"/>
    <p:sldId id="270" r:id="rId17"/>
    <p:sldId id="272" r:id="rId18"/>
    <p:sldId id="274" r:id="rId19"/>
    <p:sldId id="277" r:id="rId20"/>
    <p:sldId id="271" r:id="rId21"/>
    <p:sldId id="319" r:id="rId22"/>
    <p:sldId id="321" r:id="rId23"/>
    <p:sldId id="275" r:id="rId24"/>
    <p:sldId id="338" r:id="rId25"/>
    <p:sldId id="273" r:id="rId26"/>
    <p:sldId id="281" r:id="rId27"/>
    <p:sldId id="279" r:id="rId28"/>
    <p:sldId id="280" r:id="rId29"/>
    <p:sldId id="283" r:id="rId30"/>
    <p:sldId id="284" r:id="rId31"/>
    <p:sldId id="285" r:id="rId32"/>
    <p:sldId id="282" r:id="rId33"/>
    <p:sldId id="286" r:id="rId34"/>
    <p:sldId id="287" r:id="rId35"/>
    <p:sldId id="323" r:id="rId36"/>
    <p:sldId id="294" r:id="rId37"/>
    <p:sldId id="292" r:id="rId38"/>
    <p:sldId id="293" r:id="rId39"/>
    <p:sldId id="296" r:id="rId40"/>
    <p:sldId id="295" r:id="rId41"/>
    <p:sldId id="297" r:id="rId42"/>
    <p:sldId id="320" r:id="rId43"/>
    <p:sldId id="299" r:id="rId44"/>
    <p:sldId id="339" r:id="rId45"/>
    <p:sldId id="324" r:id="rId46"/>
    <p:sldId id="353" r:id="rId47"/>
    <p:sldId id="354" r:id="rId48"/>
    <p:sldId id="358" r:id="rId49"/>
    <p:sldId id="357" r:id="rId50"/>
    <p:sldId id="359" r:id="rId51"/>
    <p:sldId id="360" r:id="rId52"/>
    <p:sldId id="361" r:id="rId53"/>
    <p:sldId id="362" r:id="rId54"/>
    <p:sldId id="356" r:id="rId55"/>
    <p:sldId id="355" r:id="rId56"/>
    <p:sldId id="363" r:id="rId57"/>
    <p:sldId id="364" r:id="rId58"/>
    <p:sldId id="365" r:id="rId59"/>
    <p:sldId id="366" r:id="rId60"/>
    <p:sldId id="367" r:id="rId61"/>
    <p:sldId id="325" r:id="rId62"/>
    <p:sldId id="326" r:id="rId63"/>
    <p:sldId id="333" r:id="rId64"/>
    <p:sldId id="334" r:id="rId65"/>
    <p:sldId id="335" r:id="rId66"/>
    <p:sldId id="306" r:id="rId67"/>
    <p:sldId id="349" r:id="rId68"/>
    <p:sldId id="348" r:id="rId69"/>
    <p:sldId id="350" r:id="rId70"/>
    <p:sldId id="351" r:id="rId71"/>
    <p:sldId id="352" r:id="rId72"/>
    <p:sldId id="300" r:id="rId73"/>
    <p:sldId id="302" r:id="rId74"/>
    <p:sldId id="307" r:id="rId75"/>
    <p:sldId id="308" r:id="rId76"/>
    <p:sldId id="311" r:id="rId77"/>
    <p:sldId id="309" r:id="rId78"/>
    <p:sldId id="310" r:id="rId79"/>
    <p:sldId id="312" r:id="rId80"/>
    <p:sldId id="313" r:id="rId81"/>
    <p:sldId id="330" r:id="rId82"/>
    <p:sldId id="331" r:id="rId83"/>
    <p:sldId id="332" r:id="rId84"/>
    <p:sldId id="329" r:id="rId85"/>
    <p:sldId id="315" r:id="rId86"/>
    <p:sldId id="336" r:id="rId87"/>
    <p:sldId id="369" r:id="rId88"/>
    <p:sldId id="337" r:id="rId89"/>
    <p:sldId id="316" r:id="rId90"/>
    <p:sldId id="368" r:id="rId91"/>
    <p:sldId id="340" r:id="rId9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9900"/>
    <a:srgbClr val="1966B3"/>
    <a:srgbClr val="FF33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54" autoAdjust="0"/>
    <p:restoredTop sz="94906" autoAdjust="0"/>
  </p:normalViewPr>
  <p:slideViewPr>
    <p:cSldViewPr>
      <p:cViewPr varScale="1">
        <p:scale>
          <a:sx n="90" d="100"/>
          <a:sy n="90" d="100"/>
        </p:scale>
        <p:origin x="3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7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9882-3AA1-469A-ADE9-FB1E75039D6E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6F66D715-7499-4BC2-BD1A-B65A81EFEF0B}">
      <dgm:prSet phldrT="[Text]"/>
      <dgm:spPr/>
      <dgm:t>
        <a:bodyPr/>
        <a:lstStyle/>
        <a:p>
          <a:r>
            <a:rPr lang="en-US" dirty="0"/>
            <a:t>Create Keys</a:t>
          </a:r>
        </a:p>
      </dgm:t>
    </dgm:pt>
    <dgm:pt modelId="{BA35B7AC-8085-49A3-8DD9-86A21D2AC17A}" type="parTrans" cxnId="{D6521410-34F0-4947-B45F-BB010BA73EC3}">
      <dgm:prSet/>
      <dgm:spPr/>
      <dgm:t>
        <a:bodyPr/>
        <a:lstStyle/>
        <a:p>
          <a:endParaRPr lang="en-US"/>
        </a:p>
      </dgm:t>
    </dgm:pt>
    <dgm:pt modelId="{BB0BA5DA-0581-4323-91D9-C0DFF189F03D}" type="sibTrans" cxnId="{D6521410-34F0-4947-B45F-BB010BA73EC3}">
      <dgm:prSet/>
      <dgm:spPr/>
      <dgm:t>
        <a:bodyPr/>
        <a:lstStyle/>
        <a:p>
          <a:endParaRPr lang="en-US"/>
        </a:p>
      </dgm:t>
    </dgm:pt>
    <dgm:pt modelId="{52D23029-5926-45FB-981C-ADF51895C875}">
      <dgm:prSet phldrT="[Text]"/>
      <dgm:spPr/>
      <dgm:t>
        <a:bodyPr/>
        <a:lstStyle/>
        <a:p>
          <a:r>
            <a:rPr lang="en-US" dirty="0"/>
            <a:t>Sort</a:t>
          </a:r>
        </a:p>
      </dgm:t>
    </dgm:pt>
    <dgm:pt modelId="{2D7B3B46-6525-4984-B9F2-00B1778D0B91}" type="parTrans" cxnId="{8B1E506D-D18D-433F-AC6C-18E689A2A84F}">
      <dgm:prSet/>
      <dgm:spPr/>
      <dgm:t>
        <a:bodyPr/>
        <a:lstStyle/>
        <a:p>
          <a:endParaRPr lang="en-US"/>
        </a:p>
      </dgm:t>
    </dgm:pt>
    <dgm:pt modelId="{BBD42F3A-410A-4FA1-B592-58135893884E}" type="sibTrans" cxnId="{8B1E506D-D18D-433F-AC6C-18E689A2A84F}">
      <dgm:prSet/>
      <dgm:spPr/>
      <dgm:t>
        <a:bodyPr/>
        <a:lstStyle/>
        <a:p>
          <a:endParaRPr lang="en-US"/>
        </a:p>
      </dgm:t>
    </dgm:pt>
    <dgm:pt modelId="{D75E316D-3FC6-417C-BE1E-1C06041899F5}">
      <dgm:prSet phldrT="[Text]"/>
      <dgm:spPr/>
      <dgm:t>
        <a:bodyPr/>
        <a:lstStyle/>
        <a:p>
          <a:r>
            <a:rPr lang="en-US" dirty="0"/>
            <a:t>Merge</a:t>
          </a:r>
        </a:p>
      </dgm:t>
    </dgm:pt>
    <dgm:pt modelId="{9B4DD1A2-809C-4ED1-807A-A5D556A81E7B}" type="parTrans" cxnId="{FB992381-48F8-43F8-AFF6-F8928F26FA3E}">
      <dgm:prSet/>
      <dgm:spPr/>
      <dgm:t>
        <a:bodyPr/>
        <a:lstStyle/>
        <a:p>
          <a:endParaRPr lang="en-US"/>
        </a:p>
      </dgm:t>
    </dgm:pt>
    <dgm:pt modelId="{D0128D12-6222-428E-91A9-45272B8BDBEA}" type="sibTrans" cxnId="{FB992381-48F8-43F8-AFF6-F8928F26FA3E}">
      <dgm:prSet/>
      <dgm:spPr/>
      <dgm:t>
        <a:bodyPr/>
        <a:lstStyle/>
        <a:p>
          <a:endParaRPr lang="en-US"/>
        </a:p>
      </dgm:t>
    </dgm:pt>
    <dgm:pt modelId="{FD65094A-05E2-4FF8-A89E-CF05C3374D93}" type="pres">
      <dgm:prSet presAssocID="{86759882-3AA1-469A-ADE9-FB1E75039D6E}" presName="Name0" presStyleCnt="0">
        <dgm:presLayoutVars>
          <dgm:dir/>
          <dgm:resizeHandles val="exact"/>
        </dgm:presLayoutVars>
      </dgm:prSet>
      <dgm:spPr/>
    </dgm:pt>
    <dgm:pt modelId="{505EB53F-9785-42CB-B96B-B7646758A198}" type="pres">
      <dgm:prSet presAssocID="{6F66D715-7499-4BC2-BD1A-B65A81EFEF0B}" presName="node" presStyleLbl="node1" presStyleIdx="0" presStyleCnt="3">
        <dgm:presLayoutVars>
          <dgm:bulletEnabled val="1"/>
        </dgm:presLayoutVars>
      </dgm:prSet>
      <dgm:spPr/>
    </dgm:pt>
    <dgm:pt modelId="{1BB8CC33-4469-46BC-87E1-E81060B14E1B}" type="pres">
      <dgm:prSet presAssocID="{BB0BA5DA-0581-4323-91D9-C0DFF189F03D}" presName="sibTrans" presStyleLbl="sibTrans2D1" presStyleIdx="0" presStyleCnt="2"/>
      <dgm:spPr/>
    </dgm:pt>
    <dgm:pt modelId="{02579BA9-535D-4154-A3DB-CC12F1BD98D9}" type="pres">
      <dgm:prSet presAssocID="{BB0BA5DA-0581-4323-91D9-C0DFF189F03D}" presName="connectorText" presStyleLbl="sibTrans2D1" presStyleIdx="0" presStyleCnt="2"/>
      <dgm:spPr/>
    </dgm:pt>
    <dgm:pt modelId="{9029E65A-B2B5-4B94-AA02-91E0F69540ED}" type="pres">
      <dgm:prSet presAssocID="{52D23029-5926-45FB-981C-ADF51895C875}" presName="node" presStyleLbl="node1" presStyleIdx="1" presStyleCnt="3">
        <dgm:presLayoutVars>
          <dgm:bulletEnabled val="1"/>
        </dgm:presLayoutVars>
      </dgm:prSet>
      <dgm:spPr/>
    </dgm:pt>
    <dgm:pt modelId="{3ACB656F-8AB3-4ECA-B258-F494C45B6DA3}" type="pres">
      <dgm:prSet presAssocID="{BBD42F3A-410A-4FA1-B592-58135893884E}" presName="sibTrans" presStyleLbl="sibTrans2D1" presStyleIdx="1" presStyleCnt="2"/>
      <dgm:spPr/>
    </dgm:pt>
    <dgm:pt modelId="{7AFFB29B-6C27-460B-BE35-DBAC84675206}" type="pres">
      <dgm:prSet presAssocID="{BBD42F3A-410A-4FA1-B592-58135893884E}" presName="connectorText" presStyleLbl="sibTrans2D1" presStyleIdx="1" presStyleCnt="2"/>
      <dgm:spPr/>
    </dgm:pt>
    <dgm:pt modelId="{D5D4615E-3399-48E6-8A99-CAB737B3DB12}" type="pres">
      <dgm:prSet presAssocID="{D75E316D-3FC6-417C-BE1E-1C06041899F5}" presName="node" presStyleLbl="node1" presStyleIdx="2" presStyleCnt="3">
        <dgm:presLayoutVars>
          <dgm:bulletEnabled val="1"/>
        </dgm:presLayoutVars>
      </dgm:prSet>
      <dgm:spPr/>
    </dgm:pt>
  </dgm:ptLst>
  <dgm:cxnLst>
    <dgm:cxn modelId="{D6521410-34F0-4947-B45F-BB010BA73EC3}" srcId="{86759882-3AA1-469A-ADE9-FB1E75039D6E}" destId="{6F66D715-7499-4BC2-BD1A-B65A81EFEF0B}" srcOrd="0" destOrd="0" parTransId="{BA35B7AC-8085-49A3-8DD9-86A21D2AC17A}" sibTransId="{BB0BA5DA-0581-4323-91D9-C0DFF189F03D}"/>
    <dgm:cxn modelId="{C494E329-2011-4DA0-858F-B226F335C862}" type="presOf" srcId="{6F66D715-7499-4BC2-BD1A-B65A81EFEF0B}" destId="{505EB53F-9785-42CB-B96B-B7646758A198}" srcOrd="0" destOrd="0" presId="urn:microsoft.com/office/officeart/2005/8/layout/process1"/>
    <dgm:cxn modelId="{51E91A34-3932-468D-BE7A-EDD79F8781D1}" type="presOf" srcId="{BBD42F3A-410A-4FA1-B592-58135893884E}" destId="{3ACB656F-8AB3-4ECA-B258-F494C45B6DA3}" srcOrd="0" destOrd="0" presId="urn:microsoft.com/office/officeart/2005/8/layout/process1"/>
    <dgm:cxn modelId="{61ABB654-6C9B-429A-8FA4-5781234B26D0}" type="presOf" srcId="{BB0BA5DA-0581-4323-91D9-C0DFF189F03D}" destId="{1BB8CC33-4469-46BC-87E1-E81060B14E1B}" srcOrd="0" destOrd="0" presId="urn:microsoft.com/office/officeart/2005/8/layout/process1"/>
    <dgm:cxn modelId="{8B1E506D-D18D-433F-AC6C-18E689A2A84F}" srcId="{86759882-3AA1-469A-ADE9-FB1E75039D6E}" destId="{52D23029-5926-45FB-981C-ADF51895C875}" srcOrd="1" destOrd="0" parTransId="{2D7B3B46-6525-4984-B9F2-00B1778D0B91}" sibTransId="{BBD42F3A-410A-4FA1-B592-58135893884E}"/>
    <dgm:cxn modelId="{FB992381-48F8-43F8-AFF6-F8928F26FA3E}" srcId="{86759882-3AA1-469A-ADE9-FB1E75039D6E}" destId="{D75E316D-3FC6-417C-BE1E-1C06041899F5}" srcOrd="2" destOrd="0" parTransId="{9B4DD1A2-809C-4ED1-807A-A5D556A81E7B}" sibTransId="{D0128D12-6222-428E-91A9-45272B8BDBEA}"/>
    <dgm:cxn modelId="{27E80393-EF8E-4D17-ACA0-ABB6586FC748}" type="presOf" srcId="{D75E316D-3FC6-417C-BE1E-1C06041899F5}" destId="{D5D4615E-3399-48E6-8A99-CAB737B3DB12}" srcOrd="0" destOrd="0" presId="urn:microsoft.com/office/officeart/2005/8/layout/process1"/>
    <dgm:cxn modelId="{470F7E95-2B3E-4459-8649-DF24C585C51E}" type="presOf" srcId="{BBD42F3A-410A-4FA1-B592-58135893884E}" destId="{7AFFB29B-6C27-460B-BE35-DBAC84675206}" srcOrd="1" destOrd="0" presId="urn:microsoft.com/office/officeart/2005/8/layout/process1"/>
    <dgm:cxn modelId="{A88C5A99-EBBF-429D-B627-A9DF8E07DE5F}" type="presOf" srcId="{52D23029-5926-45FB-981C-ADF51895C875}" destId="{9029E65A-B2B5-4B94-AA02-91E0F69540ED}" srcOrd="0" destOrd="0" presId="urn:microsoft.com/office/officeart/2005/8/layout/process1"/>
    <dgm:cxn modelId="{21CB96A4-9742-4C23-AFC6-9A3C3C6F68D8}" type="presOf" srcId="{BB0BA5DA-0581-4323-91D9-C0DFF189F03D}" destId="{02579BA9-535D-4154-A3DB-CC12F1BD98D9}" srcOrd="1" destOrd="0" presId="urn:microsoft.com/office/officeart/2005/8/layout/process1"/>
    <dgm:cxn modelId="{6D510DB0-D4EB-4175-8A5D-1664612413D9}" type="presOf" srcId="{86759882-3AA1-469A-ADE9-FB1E75039D6E}" destId="{FD65094A-05E2-4FF8-A89E-CF05C3374D93}" srcOrd="0" destOrd="0" presId="urn:microsoft.com/office/officeart/2005/8/layout/process1"/>
    <dgm:cxn modelId="{3F0EB882-8DDD-4D3E-BC42-59C77A297873}" type="presParOf" srcId="{FD65094A-05E2-4FF8-A89E-CF05C3374D93}" destId="{505EB53F-9785-42CB-B96B-B7646758A198}" srcOrd="0" destOrd="0" presId="urn:microsoft.com/office/officeart/2005/8/layout/process1"/>
    <dgm:cxn modelId="{771D352F-705A-4F07-99CD-CCB182E01111}" type="presParOf" srcId="{FD65094A-05E2-4FF8-A89E-CF05C3374D93}" destId="{1BB8CC33-4469-46BC-87E1-E81060B14E1B}" srcOrd="1" destOrd="0" presId="urn:microsoft.com/office/officeart/2005/8/layout/process1"/>
    <dgm:cxn modelId="{E9896EA5-77A2-45F8-A43D-7521FC55AB82}" type="presParOf" srcId="{1BB8CC33-4469-46BC-87E1-E81060B14E1B}" destId="{02579BA9-535D-4154-A3DB-CC12F1BD98D9}" srcOrd="0" destOrd="0" presId="urn:microsoft.com/office/officeart/2005/8/layout/process1"/>
    <dgm:cxn modelId="{854591E0-ED55-4E20-BB56-DF33A602236F}" type="presParOf" srcId="{FD65094A-05E2-4FF8-A89E-CF05C3374D93}" destId="{9029E65A-B2B5-4B94-AA02-91E0F69540ED}" srcOrd="2" destOrd="0" presId="urn:microsoft.com/office/officeart/2005/8/layout/process1"/>
    <dgm:cxn modelId="{74A7D9AF-A205-4B03-9D85-4DA07B544ECA}" type="presParOf" srcId="{FD65094A-05E2-4FF8-A89E-CF05C3374D93}" destId="{3ACB656F-8AB3-4ECA-B258-F494C45B6DA3}" srcOrd="3" destOrd="0" presId="urn:microsoft.com/office/officeart/2005/8/layout/process1"/>
    <dgm:cxn modelId="{B2EE00EA-5F16-4B86-BEC6-4D4EEEE68ABD}" type="presParOf" srcId="{3ACB656F-8AB3-4ECA-B258-F494C45B6DA3}" destId="{7AFFB29B-6C27-460B-BE35-DBAC84675206}" srcOrd="0" destOrd="0" presId="urn:microsoft.com/office/officeart/2005/8/layout/process1"/>
    <dgm:cxn modelId="{2CF9503F-BE91-49B7-B33B-34C61B7FB60A}" type="presParOf" srcId="{FD65094A-05E2-4FF8-A89E-CF05C3374D93}" destId="{D5D4615E-3399-48E6-8A99-CAB737B3DB1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EB53F-9785-42CB-B96B-B7646758A198}">
      <dsp:nvSpPr>
        <dsp:cNvPr id="0" name=""/>
        <dsp:cNvSpPr/>
      </dsp:nvSpPr>
      <dsp:spPr>
        <a:xfrm>
          <a:off x="401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 Keys</a:t>
          </a:r>
        </a:p>
      </dsp:txBody>
      <dsp:txXfrm>
        <a:off x="25124" y="346593"/>
        <a:ext cx="1158830" cy="678413"/>
      </dsp:txXfrm>
    </dsp:sp>
    <dsp:sp modelId="{1BB8CC33-4469-46BC-87E1-E81060B14E1B}">
      <dsp:nvSpPr>
        <dsp:cNvPr id="0" name=""/>
        <dsp:cNvSpPr/>
      </dsp:nvSpPr>
      <dsp:spPr>
        <a:xfrm>
          <a:off x="132516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25165" y="596442"/>
        <a:ext cx="178235" cy="178714"/>
      </dsp:txXfrm>
    </dsp:sp>
    <dsp:sp modelId="{9029E65A-B2B5-4B94-AA02-91E0F69540ED}">
      <dsp:nvSpPr>
        <dsp:cNvPr id="0" name=""/>
        <dsp:cNvSpPr/>
      </dsp:nvSpPr>
      <dsp:spPr>
        <a:xfrm>
          <a:off x="168547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Sort</a:t>
          </a:r>
        </a:p>
      </dsp:txBody>
      <dsp:txXfrm>
        <a:off x="1706584" y="346593"/>
        <a:ext cx="1158830" cy="678413"/>
      </dsp:txXfrm>
    </dsp:sp>
    <dsp:sp modelId="{3ACB656F-8AB3-4ECA-B258-F494C45B6DA3}">
      <dsp:nvSpPr>
        <dsp:cNvPr id="0" name=""/>
        <dsp:cNvSpPr/>
      </dsp:nvSpPr>
      <dsp:spPr>
        <a:xfrm>
          <a:off x="300662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06625" y="596442"/>
        <a:ext cx="178235" cy="178714"/>
      </dsp:txXfrm>
    </dsp:sp>
    <dsp:sp modelId="{D5D4615E-3399-48E6-8A99-CAB737B3DB12}">
      <dsp:nvSpPr>
        <dsp:cNvPr id="0" name=""/>
        <dsp:cNvSpPr/>
      </dsp:nvSpPr>
      <dsp:spPr>
        <a:xfrm>
          <a:off x="336693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Merge</a:t>
          </a:r>
        </a:p>
      </dsp:txBody>
      <dsp:txXfrm>
        <a:off x="3388044" y="346593"/>
        <a:ext cx="1158830" cy="678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4" Type="http://schemas.openxmlformats.org/officeDocument/2006/relationships/image" Target="../media/image11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2021/9/13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57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load </a:t>
            </a:r>
            <a:r>
              <a:rPr lang="en-US" altLang="zh-CN" dirty="0" err="1"/>
              <a:t>carsmall</a:t>
            </a:r>
            <a:endParaRPr lang="en-US" altLang="zh-CN" dirty="0"/>
          </a:p>
          <a:p>
            <a:r>
              <a:rPr lang="en-US" altLang="zh-CN" dirty="0"/>
              <a:t>plot(Displacement, Acceleration,'</a:t>
            </a:r>
            <a:r>
              <a:rPr lang="en-US" altLang="zh-CN" dirty="0" err="1"/>
              <a:t>ro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regress(Acceleration,[ones(100,1),Displacement])</a:t>
            </a:r>
          </a:p>
          <a:p>
            <a:r>
              <a:rPr lang="en-US" altLang="zh-CN" dirty="0"/>
              <a:t>hold on</a:t>
            </a:r>
          </a:p>
          <a:p>
            <a:r>
              <a:rPr lang="en-US" altLang="zh-CN" dirty="0"/>
              <a:t>line([0,19.35/0.021],[19.35,0])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0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[X,Y]=</a:t>
            </a:r>
            <a:r>
              <a:rPr lang="en-US" altLang="zh-CN" dirty="0" err="1"/>
              <a:t>meshgrid</a:t>
            </a:r>
            <a:r>
              <a:rPr lang="en-US" altLang="zh-CN" dirty="0"/>
              <a:t>(-3:0.1:3,-3:0.1:3);</a:t>
            </a:r>
          </a:p>
          <a:p>
            <a:r>
              <a:rPr lang="en-US" altLang="zh-CN" dirty="0"/>
              <a:t>Z=peaks(X,Y);</a:t>
            </a:r>
          </a:p>
          <a:p>
            <a:r>
              <a:rPr lang="en-US" altLang="zh-CN" dirty="0" err="1"/>
              <a:t>surfc</a:t>
            </a:r>
            <a:r>
              <a:rPr lang="en-US" altLang="zh-CN" dirty="0"/>
              <a:t>(X,Y,Z);</a:t>
            </a:r>
          </a:p>
          <a:p>
            <a:r>
              <a:rPr lang="en-US" altLang="zh-CN" dirty="0"/>
              <a:t>shading </a:t>
            </a:r>
            <a:r>
              <a:rPr lang="en-US" altLang="zh-CN" dirty="0" err="1"/>
              <a:t>interp</a:t>
            </a:r>
            <a:endParaRPr lang="en-US" altLang="zh-CN" dirty="0"/>
          </a:p>
          <a:p>
            <a:r>
              <a:rPr lang="en-US" altLang="zh-CN" dirty="0" err="1"/>
              <a:t>colormap</a:t>
            </a:r>
            <a:r>
              <a:rPr lang="en-US" altLang="zh-CN" dirty="0"/>
              <a:t>(gray);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51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S=</a:t>
            </a:r>
            <a:r>
              <a:rPr lang="en-US" altLang="zh-CN" dirty="0" err="1"/>
              <a:t>diag</a:t>
            </a:r>
            <a:r>
              <a:rPr lang="en-US" altLang="zh-CN" dirty="0"/>
              <a:t>([1,2,0.5,1])</a:t>
            </a:r>
          </a:p>
          <a:p>
            <a:r>
              <a:rPr lang="pl-PL" altLang="zh-CN" dirty="0"/>
              <a:t>M=[0,1,3,-1];</a:t>
            </a:r>
          </a:p>
          <a:p>
            <a:r>
              <a:rPr lang="pl-PL" altLang="zh-CN" dirty="0"/>
              <a:t>Z=mvnrnd(M,S,10000);</a:t>
            </a:r>
          </a:p>
          <a:p>
            <a:r>
              <a:rPr lang="pl-PL" altLang="zh-CN" dirty="0"/>
              <a:t>boxplot(Z)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a: Non-Smoker (60%)    80%  Female   20%  Male</a:t>
            </a:r>
          </a:p>
          <a:p>
            <a:endParaRPr lang="en-US" altLang="zh-CN" dirty="0"/>
          </a:p>
          <a:p>
            <a:r>
              <a:rPr lang="en-US" altLang="zh-CN" dirty="0"/>
              <a:t>b: Smoker     (40%)    </a:t>
            </a:r>
            <a:r>
              <a:rPr lang="en-US" altLang="zh-CN" baseline="0" dirty="0"/>
              <a:t> 5%  Female   95%  Male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83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upload.wikimedia.org/wikipedia/commons/5/59/LOF.sv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wp-content/themes/gephi/images/screenshots/layout1.png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hyperlink" Target="http://player.vimeo.com/video/9726202" TargetMode="Externa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640.png"/><Relationship Id="rId10" Type="http://schemas.openxmlformats.org/officeDocument/2006/relationships/image" Target="../media/image57.wmf"/><Relationship Id="rId4" Type="http://schemas.openxmlformats.org/officeDocument/2006/relationships/image" Target="../media/image60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5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6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4.wmf"/><Relationship Id="rId9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13" Type="http://schemas.openxmlformats.org/officeDocument/2006/relationships/image" Target="../media/image950.png"/><Relationship Id="rId3" Type="http://schemas.openxmlformats.org/officeDocument/2006/relationships/image" Target="../media/image890.png"/><Relationship Id="rId7" Type="http://schemas.openxmlformats.org/officeDocument/2006/relationships/image" Target="../media/image881.png"/><Relationship Id="rId12" Type="http://schemas.openxmlformats.org/officeDocument/2006/relationships/image" Target="../media/image94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30.png"/><Relationship Id="rId5" Type="http://schemas.openxmlformats.org/officeDocument/2006/relationships/image" Target="../media/image860.png"/><Relationship Id="rId10" Type="http://schemas.openxmlformats.org/officeDocument/2006/relationships/image" Target="../media/image92.png"/><Relationship Id="rId9" Type="http://schemas.openxmlformats.org/officeDocument/2006/relationships/image" Target="../media/image910.png"/><Relationship Id="rId1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image" Target="../media/image113.png"/><Relationship Id="rId3" Type="http://schemas.openxmlformats.org/officeDocument/2006/relationships/hyperlink" Target="http://en.wikipedia.org/wiki/File:LagrangeMultipliers3D.png" TargetMode="Externa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110.wmf"/><Relationship Id="rId4" Type="http://schemas.openxmlformats.org/officeDocument/2006/relationships/image" Target="../media/image112.png"/><Relationship Id="rId9" Type="http://schemas.openxmlformats.org/officeDocument/2006/relationships/oleObject" Target="../embeddings/oleObject18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5.wmf"/><Relationship Id="rId11" Type="http://schemas.openxmlformats.org/officeDocument/2006/relationships/image" Target="../media/image110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109.png"/><Relationship Id="rId4" Type="http://schemas.openxmlformats.org/officeDocument/2006/relationships/image" Target="../media/image114.wmf"/><Relationship Id="rId9" Type="http://schemas.openxmlformats.org/officeDocument/2006/relationships/image" Target="../media/image94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9.png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23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tiff"/><Relationship Id="rId4" Type="http://schemas.openxmlformats.org/officeDocument/2006/relationships/image" Target="../media/image122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iff"/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gif"/><Relationship Id="rId5" Type="http://schemas.openxmlformats.org/officeDocument/2006/relationships/image" Target="../media/image134.gif"/><Relationship Id="rId4" Type="http://schemas.openxmlformats.org/officeDocument/2006/relationships/image" Target="../media/image133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53.w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58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>
                <a:ea typeface="宋体" pitchFamily="2" charset="-122"/>
                <a:cs typeface="Times New Roman" pitchFamily="18" charset="0"/>
              </a:rPr>
              <a:t>Data Preprocessing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Outlier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11" name="Oval 10"/>
          <p:cNvSpPr/>
          <p:nvPr/>
        </p:nvSpPr>
        <p:spPr>
          <a:xfrm>
            <a:off x="6367880" y="1219200"/>
            <a:ext cx="1828800" cy="1828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82280" y="2057400"/>
            <a:ext cx="76200" cy="76200"/>
          </a:xfrm>
          <a:prstGeom prst="ellipse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44280" y="2590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726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15480" y="28956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7394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2" idx="5"/>
            <a:endCxn id="13" idx="0"/>
          </p:cNvCxnSpPr>
          <p:nvPr/>
        </p:nvCxnSpPr>
        <p:spPr>
          <a:xfrm rot="16200000" flipH="1">
            <a:off x="7480671" y="1989090"/>
            <a:ext cx="468359" cy="7350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</p:cNvCxnSpPr>
          <p:nvPr/>
        </p:nvCxnSpPr>
        <p:spPr>
          <a:xfrm rot="5400000" flipH="1" flipV="1">
            <a:off x="7472779" y="1550941"/>
            <a:ext cx="446041" cy="6969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15" idx="6"/>
          </p:cNvCxnSpPr>
          <p:nvPr/>
        </p:nvCxnSpPr>
        <p:spPr>
          <a:xfrm rot="5400000">
            <a:off x="6386931" y="2027191"/>
            <a:ext cx="811259" cy="10017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29880" y="1688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31374" y="1840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60334" y="2602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baseline="-25000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70014" y="29072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baseline="-25000" dirty="0"/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12534" y="1459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baseline="-25000" dirty="0"/>
              <a:t>2</a:t>
            </a:r>
          </a:p>
        </p:txBody>
      </p:sp>
      <p:cxnSp>
        <p:nvCxnSpPr>
          <p:cNvPr id="36" name="Straight Arrow Connector 35"/>
          <p:cNvCxnSpPr>
            <a:stCxn id="30" idx="2"/>
          </p:cNvCxnSpPr>
          <p:nvPr/>
        </p:nvCxnSpPr>
        <p:spPr>
          <a:xfrm rot="5400000" flipH="1">
            <a:off x="6712807" y="1483874"/>
            <a:ext cx="304800" cy="84225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2380" y="10851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𝑙𝑟𝑑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𝑖𝑠𝑡𝑎𝑛𝑐𝑒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𝐿𝑂𝐹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𝑙𝑟𝑑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𝑂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Outlier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73730" name="Picture 2" descr="File:LOF.sv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143000"/>
            <a:ext cx="5812285" cy="51911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8" y="1981200"/>
            <a:ext cx="8084082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Duplicate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Right Brace 4"/>
          <p:cNvSpPr/>
          <p:nvPr/>
        </p:nvSpPr>
        <p:spPr>
          <a:xfrm>
            <a:off x="6781800" y="2209800"/>
            <a:ext cx="228600" cy="1066800"/>
          </a:xfrm>
          <a:prstGeom prst="rightBrace">
            <a:avLst/>
          </a:prstGeom>
          <a:ln w="158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5400000">
            <a:off x="6629400" y="3124200"/>
            <a:ext cx="1295400" cy="381000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543800" y="4419600"/>
            <a:ext cx="8382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167716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81354745"/>
              </p:ext>
            </p:extLst>
          </p:nvPr>
        </p:nvGraphicFramePr>
        <p:xfrm>
          <a:off x="2286000" y="1066800"/>
          <a:ext cx="45720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7800" y="4286250"/>
            <a:ext cx="67532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0294"/>
            <a:ext cx="8001000" cy="219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Data Transformation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7336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/>
              <a:t>Now we have an error free dataset.</a:t>
            </a:r>
          </a:p>
          <a:p>
            <a:endParaRPr lang="en-AU" altLang="zh-CN" dirty="0"/>
          </a:p>
          <a:p>
            <a:r>
              <a:rPr lang="en-AU" altLang="zh-CN" dirty="0"/>
              <a:t>Still needs to be standardized.</a:t>
            </a:r>
          </a:p>
          <a:p>
            <a:endParaRPr lang="en-AU" altLang="zh-CN" dirty="0"/>
          </a:p>
          <a:p>
            <a:r>
              <a:rPr lang="en-AU" altLang="zh-CN" dirty="0"/>
              <a:t>Type Conversion</a:t>
            </a:r>
          </a:p>
          <a:p>
            <a:endParaRPr lang="en-AU" altLang="zh-CN" dirty="0"/>
          </a:p>
          <a:p>
            <a:r>
              <a:rPr lang="en-AU" altLang="zh-CN" dirty="0"/>
              <a:t>Normalization</a:t>
            </a:r>
          </a:p>
          <a:p>
            <a:endParaRPr lang="en-AU" altLang="zh-CN" dirty="0"/>
          </a:p>
          <a:p>
            <a:r>
              <a:rPr lang="en-AU" altLang="zh-CN" dirty="0"/>
              <a:t>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1026" name="Picture 2" descr="http://www.7gadgets.com/wp-content/uploads/2007/12/f_takaratomy_transformer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3626427"/>
            <a:ext cx="3220085" cy="2514600"/>
          </a:xfrm>
          <a:prstGeom prst="rect">
            <a:avLst/>
          </a:prstGeom>
          <a:noFill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14800"/>
            <a:ext cx="2856634" cy="222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Attribute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4867276"/>
          </a:xfrm>
        </p:spPr>
        <p:txBody>
          <a:bodyPr>
            <a:normAutofit/>
          </a:bodyPr>
          <a:lstStyle/>
          <a:p>
            <a:r>
              <a:rPr lang="en-AU" altLang="zh-CN" sz="1700" dirty="0"/>
              <a:t>Continuous</a:t>
            </a:r>
          </a:p>
          <a:p>
            <a:pPr lvl="1"/>
            <a:r>
              <a:rPr lang="en-AU" altLang="zh-CN" sz="1700" dirty="0"/>
              <a:t>Real values: Temperature, Height, Weight …</a:t>
            </a:r>
          </a:p>
          <a:p>
            <a:endParaRPr lang="en-AU" altLang="zh-CN" sz="1700" dirty="0"/>
          </a:p>
          <a:p>
            <a:r>
              <a:rPr lang="en-AU" altLang="zh-CN" sz="1700" dirty="0"/>
              <a:t>Discrete</a:t>
            </a:r>
          </a:p>
          <a:p>
            <a:pPr lvl="1"/>
            <a:r>
              <a:rPr lang="en-AU" altLang="zh-CN" sz="1700" dirty="0"/>
              <a:t>Integer values: Number of people …</a:t>
            </a:r>
          </a:p>
          <a:p>
            <a:endParaRPr lang="en-AU" altLang="zh-CN" sz="1700" dirty="0"/>
          </a:p>
          <a:p>
            <a:r>
              <a:rPr lang="en-AU" altLang="zh-CN" sz="1700" dirty="0"/>
              <a:t>Ordinal</a:t>
            </a:r>
          </a:p>
          <a:p>
            <a:pPr lvl="1"/>
            <a:r>
              <a:rPr lang="en-AU" altLang="zh-CN" sz="1700" dirty="0"/>
              <a:t>Rankings: {Average, Good, Best}, {Low, Medium, High} …</a:t>
            </a:r>
          </a:p>
          <a:p>
            <a:endParaRPr lang="en-AU" altLang="zh-CN" sz="1700" dirty="0"/>
          </a:p>
          <a:p>
            <a:r>
              <a:rPr lang="en-AU" altLang="zh-CN" sz="1700" dirty="0"/>
              <a:t>Nominal</a:t>
            </a:r>
          </a:p>
          <a:p>
            <a:pPr lvl="1"/>
            <a:r>
              <a:rPr lang="en-AU" altLang="zh-CN" sz="1700" dirty="0"/>
              <a:t>Symbols: {Teacher, Worker, Salesman}, {Red, Green, Blue} …</a:t>
            </a:r>
          </a:p>
          <a:p>
            <a:endParaRPr lang="en-AU" altLang="zh-CN" sz="1700" dirty="0"/>
          </a:p>
          <a:p>
            <a:r>
              <a:rPr lang="en-AU" altLang="zh-CN" sz="1700" dirty="0"/>
              <a:t>String</a:t>
            </a:r>
          </a:p>
          <a:p>
            <a:pPr lvl="1"/>
            <a:r>
              <a:rPr lang="en-AU" altLang="zh-CN" sz="1700" dirty="0"/>
              <a:t>Text: “Tsinghua University”,  “No. 123, Pingan Avenue” …</a:t>
            </a:r>
            <a:endParaRPr lang="zh-CN" altLang="en-US" sz="1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○</a:t>
            </a:r>
          </a:p>
        </p:txBody>
      </p:sp>
      <p:sp>
        <p:nvSpPr>
          <p:cNvPr id="15" name="矩形 14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4600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○</a:t>
            </a:r>
          </a:p>
        </p:txBody>
      </p:sp>
      <p:sp>
        <p:nvSpPr>
          <p:cNvPr id="17" name="矩形 16"/>
          <p:cNvSpPr/>
          <p:nvPr/>
        </p:nvSpPr>
        <p:spPr>
          <a:xfrm>
            <a:off x="58480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480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○</a:t>
            </a:r>
          </a:p>
        </p:txBody>
      </p:sp>
      <p:sp>
        <p:nvSpPr>
          <p:cNvPr id="19" name="矩形 18"/>
          <p:cNvSpPr/>
          <p:nvPr/>
        </p:nvSpPr>
        <p:spPr>
          <a:xfrm>
            <a:off x="58480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480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○</a:t>
            </a:r>
          </a:p>
        </p:txBody>
      </p:sp>
      <p:sp>
        <p:nvSpPr>
          <p:cNvPr id="21" name="矩形 20"/>
          <p:cNvSpPr/>
          <p:nvPr/>
        </p:nvSpPr>
        <p:spPr>
          <a:xfrm>
            <a:off x="42478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47872" y="2678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○</a:t>
            </a:r>
          </a:p>
        </p:txBody>
      </p:sp>
      <p:sp>
        <p:nvSpPr>
          <p:cNvPr id="23" name="矩形 22"/>
          <p:cNvSpPr/>
          <p:nvPr/>
        </p:nvSpPr>
        <p:spPr>
          <a:xfrm>
            <a:off x="4247872" y="45720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47872" y="2057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○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Color</a:t>
            </a:r>
          </a:p>
        </p:txBody>
      </p:sp>
      <p:sp>
        <p:nvSpPr>
          <p:cNvPr id="3" name="弧形 2"/>
          <p:cNvSpPr/>
          <p:nvPr/>
        </p:nvSpPr>
        <p:spPr>
          <a:xfrm>
            <a:off x="2438400" y="2013466"/>
            <a:ext cx="3857208" cy="5149334"/>
          </a:xfrm>
          <a:prstGeom prst="arc">
            <a:avLst>
              <a:gd name="adj1" fmla="val 12030600"/>
              <a:gd name="adj2" fmla="val 20326832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/>
          <p:cNvSpPr/>
          <p:nvPr/>
        </p:nvSpPr>
        <p:spPr>
          <a:xfrm>
            <a:off x="2848392" y="3429000"/>
            <a:ext cx="3171408" cy="5149334"/>
          </a:xfrm>
          <a:prstGeom prst="arc">
            <a:avLst>
              <a:gd name="adj1" fmla="val 12633582"/>
              <a:gd name="adj2" fmla="val 19733616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○</a:t>
            </a:r>
          </a:p>
        </p:txBody>
      </p:sp>
      <p:sp>
        <p:nvSpPr>
          <p:cNvPr id="13" name="矩形 12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5146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○</a:t>
            </a:r>
          </a:p>
        </p:txBody>
      </p:sp>
      <p:sp>
        <p:nvSpPr>
          <p:cNvPr id="15" name="矩形 14"/>
          <p:cNvSpPr/>
          <p:nvPr/>
        </p:nvSpPr>
        <p:spPr>
          <a:xfrm>
            <a:off x="42478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2478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○</a:t>
            </a:r>
          </a:p>
        </p:txBody>
      </p:sp>
      <p:sp>
        <p:nvSpPr>
          <p:cNvPr id="17" name="矩形 16"/>
          <p:cNvSpPr/>
          <p:nvPr/>
        </p:nvSpPr>
        <p:spPr>
          <a:xfrm>
            <a:off x="42478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47872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○</a:t>
            </a:r>
          </a:p>
        </p:txBody>
      </p:sp>
      <p:sp>
        <p:nvSpPr>
          <p:cNvPr id="19" name="矩形 18"/>
          <p:cNvSpPr/>
          <p:nvPr/>
        </p:nvSpPr>
        <p:spPr>
          <a:xfrm>
            <a:off x="58674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867400" y="27548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○</a:t>
            </a:r>
          </a:p>
        </p:txBody>
      </p:sp>
      <p:sp>
        <p:nvSpPr>
          <p:cNvPr id="21" name="矩形 20"/>
          <p:cNvSpPr/>
          <p:nvPr/>
        </p:nvSpPr>
        <p:spPr>
          <a:xfrm>
            <a:off x="58674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867400" y="21452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○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981200" y="2057400"/>
            <a:ext cx="4267200" cy="23622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2971800" y="3505200"/>
            <a:ext cx="3962400" cy="22098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Color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2098705" y="16764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98705" y="42672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98705" y="29718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98705" y="5486400"/>
            <a:ext cx="304800" cy="3048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8905" y="168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0	0	0	</a:t>
            </a:r>
            <a:r>
              <a:rPr lang="en-AU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905" y="29834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0	0	</a:t>
            </a:r>
            <a:r>
              <a:rPr lang="en-AU" altLang="zh-CN" dirty="0">
                <a:solidFill>
                  <a:srgbClr val="FF0000"/>
                </a:solidFill>
              </a:rPr>
              <a:t>1</a:t>
            </a:r>
            <a:r>
              <a:rPr lang="en-AU" altLang="zh-CN" dirty="0"/>
              <a:t>	0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75105" y="4267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0	</a:t>
            </a:r>
            <a:r>
              <a:rPr lang="en-AU" altLang="zh-CN" dirty="0">
                <a:solidFill>
                  <a:srgbClr val="FF0000"/>
                </a:solidFill>
              </a:rPr>
              <a:t>1</a:t>
            </a:r>
            <a:r>
              <a:rPr lang="en-AU" altLang="zh-CN" dirty="0"/>
              <a:t>	0	0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5105" y="549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1</a:t>
            </a:r>
            <a:r>
              <a:rPr lang="en-AU" altLang="zh-CN" dirty="0"/>
              <a:t>	0	0	0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2667000" y="1859281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667000" y="31242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667000" y="44196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2667000" y="56388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495675"/>
          </a:xfrm>
        </p:spPr>
        <p:txBody>
          <a:bodyPr>
            <a:normAutofit fontScale="85000" lnSpcReduction="20000"/>
          </a:bodyPr>
          <a:lstStyle/>
          <a:p>
            <a:r>
              <a:rPr lang="en-AU" altLang="zh-CN" dirty="0"/>
              <a:t>Data Cleansing</a:t>
            </a:r>
          </a:p>
          <a:p>
            <a:endParaRPr lang="en-AU" altLang="zh-CN" dirty="0"/>
          </a:p>
          <a:p>
            <a:r>
              <a:rPr lang="en-AU" altLang="zh-CN" dirty="0"/>
              <a:t>Data Transformation</a:t>
            </a:r>
          </a:p>
          <a:p>
            <a:endParaRPr lang="en-AU" altLang="zh-CN" dirty="0"/>
          </a:p>
          <a:p>
            <a:r>
              <a:rPr lang="en-AU" altLang="zh-CN" dirty="0"/>
              <a:t>Data Description</a:t>
            </a:r>
          </a:p>
          <a:p>
            <a:endParaRPr lang="en-AU" altLang="zh-CN" dirty="0"/>
          </a:p>
          <a:p>
            <a:r>
              <a:rPr lang="en-AU" altLang="zh-CN" dirty="0"/>
              <a:t>Feature Selection</a:t>
            </a:r>
          </a:p>
          <a:p>
            <a:endParaRPr lang="en-AU" altLang="zh-CN" dirty="0"/>
          </a:p>
          <a:p>
            <a:r>
              <a:rPr lang="en-AU" altLang="zh-CN" dirty="0"/>
              <a:t>Feature Extraction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1030" name="Picture 6" descr="http://www.shortcourses.com/images/b5ch3/mineral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4200" y="1219200"/>
            <a:ext cx="1066800" cy="1080159"/>
          </a:xfrm>
          <a:prstGeom prst="rect">
            <a:avLst/>
          </a:prstGeom>
          <a:noFill/>
        </p:spPr>
      </p:pic>
      <p:sp>
        <p:nvSpPr>
          <p:cNvPr id="10" name="下箭头 9"/>
          <p:cNvSpPr/>
          <p:nvPr/>
        </p:nvSpPr>
        <p:spPr>
          <a:xfrm>
            <a:off x="7324398" y="2438400"/>
            <a:ext cx="228600" cy="990600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 descr="http://img.alibaba.com/photo/11275029/Stainless_Steel_Plant_Pot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68508" y="3657600"/>
            <a:ext cx="1340379" cy="11488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/>
              <a:t>A database/data warehouse may store terabytes of data.</a:t>
            </a:r>
          </a:p>
          <a:p>
            <a:endParaRPr lang="en-AU" altLang="zh-CN" dirty="0"/>
          </a:p>
          <a:p>
            <a:r>
              <a:rPr lang="en-AU" altLang="zh-CN" dirty="0"/>
              <a:t>Processing limits: CPU, Memory, I/O …</a:t>
            </a:r>
          </a:p>
          <a:p>
            <a:endParaRPr lang="en-AU" altLang="zh-CN" dirty="0"/>
          </a:p>
          <a:p>
            <a:r>
              <a:rPr lang="en-AU" altLang="zh-CN" dirty="0"/>
              <a:t>Sampling is applied to reduce the </a:t>
            </a:r>
            <a:r>
              <a:rPr lang="en-AU" altLang="zh-CN" dirty="0">
                <a:solidFill>
                  <a:srgbClr val="FF0000"/>
                </a:solidFill>
              </a:rPr>
              <a:t>time complexity</a:t>
            </a:r>
            <a:r>
              <a:rPr lang="en-AU" altLang="zh-CN" dirty="0"/>
              <a:t>.</a:t>
            </a:r>
          </a:p>
          <a:p>
            <a:endParaRPr lang="en-AU" altLang="zh-CN" dirty="0"/>
          </a:p>
          <a:p>
            <a:pPr algn="just">
              <a:lnSpc>
                <a:spcPct val="120000"/>
              </a:lnSpc>
            </a:pPr>
            <a:r>
              <a:rPr lang="en-AU" altLang="zh-CN" dirty="0"/>
              <a:t>In statistics, sampling is applied often because obtaining the entire set of data is </a:t>
            </a:r>
            <a:r>
              <a:rPr lang="en-AU" altLang="zh-CN" dirty="0">
                <a:solidFill>
                  <a:srgbClr val="FF0000"/>
                </a:solidFill>
              </a:rPr>
              <a:t>expensive</a:t>
            </a:r>
            <a:r>
              <a:rPr lang="en-AU" altLang="zh-CN" dirty="0"/>
              <a:t>.</a:t>
            </a:r>
          </a:p>
          <a:p>
            <a:endParaRPr lang="en-AU" altLang="zh-CN" dirty="0"/>
          </a:p>
          <a:p>
            <a:pPr>
              <a:lnSpc>
                <a:spcPct val="120000"/>
              </a:lnSpc>
            </a:pPr>
            <a:r>
              <a:rPr lang="en-AU" altLang="zh-CN" dirty="0"/>
              <a:t>Aggregation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Change of scale:   </a:t>
            </a:r>
          </a:p>
          <a:p>
            <a:pPr lvl="2">
              <a:lnSpc>
                <a:spcPct val="120000"/>
              </a:lnSpc>
            </a:pPr>
            <a:r>
              <a:rPr lang="en-AU" altLang="zh-CN" dirty="0">
                <a:solidFill>
                  <a:srgbClr val="7030A0"/>
                </a:solidFill>
              </a:rPr>
              <a:t>Cities</a:t>
            </a:r>
            <a:r>
              <a:rPr lang="en-AU" altLang="zh-CN" dirty="0"/>
              <a:t> </a:t>
            </a:r>
            <a:r>
              <a:rPr lang="en-AU" altLang="zh-CN" dirty="0">
                <a:sym typeface="Wingdings" pitchFamily="2" charset="2"/>
              </a:rPr>
              <a:t> States;         </a:t>
            </a:r>
            <a:r>
              <a:rPr lang="en-AU" altLang="zh-CN" dirty="0">
                <a:solidFill>
                  <a:srgbClr val="7030A0"/>
                </a:solidFill>
                <a:sym typeface="Wingdings" pitchFamily="2" charset="2"/>
              </a:rPr>
              <a:t>Days</a:t>
            </a:r>
            <a:r>
              <a:rPr lang="en-AU" altLang="zh-CN" dirty="0">
                <a:sym typeface="Wingdings" pitchFamily="2" charset="2"/>
              </a:rPr>
              <a:t>  Months</a:t>
            </a:r>
            <a:endParaRPr lang="en-AU" altLang="zh-CN" dirty="0"/>
          </a:p>
          <a:p>
            <a:pPr lvl="1">
              <a:lnSpc>
                <a:spcPct val="120000"/>
              </a:lnSpc>
            </a:pPr>
            <a:r>
              <a:rPr lang="en-AU" altLang="zh-CN" dirty="0"/>
              <a:t>More stable and less variability</a:t>
            </a:r>
          </a:p>
          <a:p>
            <a:pPr lvl="1"/>
            <a:endParaRPr lang="en-AU" altLang="zh-CN" dirty="0"/>
          </a:p>
          <a:p>
            <a:pPr>
              <a:lnSpc>
                <a:spcPct val="120000"/>
              </a:lnSpc>
            </a:pPr>
            <a:r>
              <a:rPr lang="en-AU" altLang="zh-CN" dirty="0"/>
              <a:t>Sampling can be also used to adjust the class distributions.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Imbalanced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5400" y="5410200"/>
            <a:ext cx="6934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-762000" y="3352800"/>
            <a:ext cx="41148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34000" y="3200400"/>
            <a:ext cx="31242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85%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0" y="3200400"/>
            <a:ext cx="914400" cy="5334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5%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342106" y="3543300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934494" y="3542506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19200" y="5943600"/>
            <a:ext cx="12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Classifier 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28507" y="5943600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Classifier 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00900" y="1459468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LHS     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RHS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81200" y="3200400"/>
            <a:ext cx="15240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10%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981950" y="990600"/>
            <a:ext cx="0" cy="129540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𝑚𝑒𝑎𝑠𝑢𝑟𝑒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𝑃𝑟𝑒𝑐𝑖𝑠𝑖𝑜𝑛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𝑅𝑒𝑐𝑎𝑙𝑙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Over-Sampling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000" y="1524000"/>
            <a:ext cx="82296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4343400" y="3200400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53017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SMOTE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Boundary 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r="7875"/>
          <a:stretch/>
        </p:blipFill>
        <p:spPr bwMode="auto">
          <a:xfrm>
            <a:off x="381000" y="1283848"/>
            <a:ext cx="8382000" cy="526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799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Normalization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533400" y="1295400"/>
            <a:ext cx="8077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AU" altLang="ko-KR" sz="2000" kern="0" dirty="0">
                <a:latin typeface="+mn-lt"/>
                <a:ea typeface="굴림" pitchFamily="50" charset="-127"/>
              </a:rPr>
              <a:t>The height of someone can be 1.7 or 170 or 1700 …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Min-max normalization: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income range $12,000 to $98,000 be normalized to [0.0, 1.0].  Then $73,600 is mapped to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Z-score normalization (</a:t>
            </a:r>
            <a:r>
              <a:rPr kumimoji="0" lang="el-G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μ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mean, </a:t>
            </a:r>
            <a:r>
              <a:rPr kumimoji="0" lang="el-G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standard deviation):</a:t>
            </a:r>
            <a:endParaRPr lang="en-US" altLang="ko-KR" sz="2000" kern="0" dirty="0">
              <a:latin typeface="+mn-lt"/>
              <a:ea typeface="굴림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（</a:t>
            </a:r>
            <a:r>
              <a:rPr lang="en-US" altLang="zh-CN" sz="2000" kern="0" dirty="0">
                <a:latin typeface="+mn-lt"/>
                <a:ea typeface="굴림" pitchFamily="50" charset="-127"/>
              </a:rPr>
              <a:t>infinite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）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</a:t>
            </a: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μ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54,000, </a:t>
            </a: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σ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16,000.  Then</a:t>
            </a:r>
            <a:endParaRPr kumimoji="0" lang="el-GR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4684653"/>
              </p:ext>
            </p:extLst>
          </p:nvPr>
        </p:nvGraphicFramePr>
        <p:xfrm>
          <a:off x="1371600" y="3819525"/>
          <a:ext cx="31686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Equation" r:id="rId3" imgW="2222280" imgH="419040" progId="Equation.3">
                  <p:embed/>
                </p:oleObj>
              </mc:Choice>
              <mc:Fallback>
                <p:oleObj name="Equation" r:id="rId3" imgW="22222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819525"/>
                        <a:ext cx="316865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31871321"/>
              </p:ext>
            </p:extLst>
          </p:nvPr>
        </p:nvGraphicFramePr>
        <p:xfrm>
          <a:off x="4876800" y="5638800"/>
          <a:ext cx="21676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name="Equation" r:id="rId5" imgW="1498320" imgH="419040" progId="Equation.3">
                  <p:embed/>
                </p:oleObj>
              </mc:Choice>
              <mc:Fallback>
                <p:oleObj name="Equation" r:id="rId5" imgW="1498320" imgH="419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638800"/>
                        <a:ext cx="2167663" cy="609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05000" y="5073452"/>
                <a:ext cx="1297856" cy="56534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073452"/>
                <a:ext cx="1297856" cy="565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𝑛𝑒𝑤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_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𝑚𝑖𝑛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910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/>
              <a:t>Mean</a:t>
            </a:r>
          </a:p>
          <a:p>
            <a:pPr lvl="1"/>
            <a:r>
              <a:rPr lang="en-AU" dirty="0">
                <a:latin typeface="+mn-lt"/>
              </a:rPr>
              <a:t>Arithmetic mean</a:t>
            </a:r>
            <a:endParaRPr lang="en-AU" altLang="zh-CN" dirty="0">
              <a:latin typeface="+mn-lt"/>
            </a:endParaRPr>
          </a:p>
          <a:p>
            <a:endParaRPr lang="en-AU" altLang="zh-CN" dirty="0"/>
          </a:p>
          <a:p>
            <a:endParaRPr lang="en-AU" altLang="zh-CN" dirty="0"/>
          </a:p>
          <a:p>
            <a:endParaRPr lang="en-AU" altLang="zh-CN" dirty="0"/>
          </a:p>
          <a:p>
            <a:r>
              <a:rPr lang="en-AU" altLang="zh-CN" dirty="0"/>
              <a:t>Median</a:t>
            </a:r>
          </a:p>
          <a:p>
            <a:endParaRPr lang="en-AU" altLang="zh-CN" dirty="0"/>
          </a:p>
          <a:p>
            <a:endParaRPr lang="en-AU" altLang="zh-CN" dirty="0"/>
          </a:p>
          <a:p>
            <a:r>
              <a:rPr lang="en-AU" altLang="zh-CN" dirty="0"/>
              <a:t>Mode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most frequently occurring value in a list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be used with non-numerical data.</a:t>
            </a:r>
          </a:p>
          <a:p>
            <a:endParaRPr lang="en-AU" altLang="zh-CN" dirty="0"/>
          </a:p>
          <a:p>
            <a:r>
              <a:rPr lang="en-AU" altLang="zh-CN" dirty="0"/>
              <a:t>Variance</a:t>
            </a:r>
          </a:p>
          <a:p>
            <a:pPr lvl="1"/>
            <a:r>
              <a:rPr lang="en-AU" altLang="zh-CN" dirty="0"/>
              <a:t>Degree of diversity</a:t>
            </a:r>
          </a:p>
          <a:p>
            <a:pPr lvl="1"/>
            <a:endParaRPr lang="en-AU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93" y="1065752"/>
            <a:ext cx="326900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𝑑𝑥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Data Description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547688" y="1143000"/>
            <a:ext cx="813911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lvl="0" indent="-34290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Pearson’s product moment </a:t>
            </a:r>
            <a:r>
              <a:rPr lang="en-US" altLang="ko-KR" sz="2800" kern="0" dirty="0">
                <a:latin typeface="+mn-lt"/>
                <a:ea typeface="굴림" pitchFamily="50" charset="-127"/>
              </a:rPr>
              <a:t>correlation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coefficient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lang="en-US" altLang="ko-KR" kern="0" dirty="0"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&gt; 0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positively correlated.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= 0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no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linear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correlation between A and B.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altLang="ko-KR" sz="2800" kern="0" dirty="0">
              <a:latin typeface="+mn-lt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&lt; 0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negatively correlated.</a:t>
            </a: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58888" y="2133600"/>
          <a:ext cx="63817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3" imgW="2590560" imgH="469800" progId="Equation.3">
                  <p:embed/>
                </p:oleObj>
              </mc:Choice>
              <mc:Fallback>
                <p:oleObj name="Equation" r:id="rId3" imgW="2590560" imgH="469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6381750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47675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Pearson's chi-square (</a:t>
            </a:r>
            <a:r>
              <a:rPr lang="el-GR" i="1" dirty="0"/>
              <a:t>χ</a:t>
            </a:r>
            <a:r>
              <a:rPr lang="el-GR" baseline="30000" dirty="0"/>
              <a:t>2</a:t>
            </a:r>
            <a:r>
              <a:rPr lang="el-GR" dirty="0"/>
              <a:t>) </a:t>
            </a:r>
            <a:r>
              <a:rPr lang="en-AU" dirty="0"/>
              <a:t>test</a:t>
            </a:r>
          </a:p>
          <a:p>
            <a:endParaRPr lang="en-AU" altLang="zh-CN" dirty="0"/>
          </a:p>
          <a:p>
            <a:endParaRPr lang="en-AU" altLang="zh-CN" dirty="0"/>
          </a:p>
          <a:p>
            <a:endParaRPr lang="en-AU" altLang="zh-CN" dirty="0"/>
          </a:p>
          <a:p>
            <a:endParaRPr lang="en-AU" altLang="zh-CN" dirty="0"/>
          </a:p>
          <a:p>
            <a:endParaRPr lang="en-AU" altLang="zh-CN" dirty="0"/>
          </a:p>
          <a:p>
            <a:endParaRPr lang="en-AU" altLang="zh-CN" dirty="0"/>
          </a:p>
          <a:p>
            <a:endParaRPr lang="en-AU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362200" y="1905000"/>
          <a:ext cx="412750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3" imgW="2057400" imgH="444240" progId="Equation.3">
                  <p:embed/>
                </p:oleObj>
              </mc:Choice>
              <mc:Fallback>
                <p:oleObj name="Equation" r:id="rId3" imgW="205740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905000"/>
                        <a:ext cx="412750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08923"/>
              </p:ext>
            </p:extLst>
          </p:nvPr>
        </p:nvGraphicFramePr>
        <p:xfrm>
          <a:off x="914400" y="3200400"/>
          <a:ext cx="7162799" cy="1595439"/>
        </p:xfrm>
        <a:graphic>
          <a:graphicData uri="http://schemas.openxmlformats.org/drawingml/2006/table">
            <a:tbl>
              <a:tblPr/>
              <a:tblGrid>
                <a:gridCol w="2607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250 (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90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200 (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360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450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50 (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210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1000 (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840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(col.)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1200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1500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85800" y="5257800"/>
          <a:ext cx="78422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Equation" r:id="rId5" imgW="4381200" imgH="419040" progId="Equation.3">
                  <p:embed/>
                </p:oleObj>
              </mc:Choice>
              <mc:Fallback>
                <p:oleObj name="Equation" r:id="rId5" imgW="438120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257800"/>
                        <a:ext cx="78422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Data Visualization </a:t>
            </a:r>
            <a:r>
              <a:rPr lang="en-AU" altLang="zh-CN" i="0" dirty="0"/>
              <a:t>(</a:t>
            </a:r>
            <a:r>
              <a:rPr lang="en-AU" altLang="zh-CN" dirty="0"/>
              <a:t>1D</a:t>
            </a:r>
            <a:r>
              <a:rPr lang="en-AU" altLang="zh-CN" i="0" dirty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l="18571" t="15238" r="14286" b="20000"/>
          <a:stretch>
            <a:fillRect/>
          </a:stretch>
        </p:blipFill>
        <p:spPr bwMode="auto">
          <a:xfrm>
            <a:off x="990600" y="914400"/>
            <a:ext cx="3581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914400"/>
            <a:ext cx="345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2" name="Picture 2" descr="http://www.mathworks.com/help/examples/matlab/SpecifyNumOfHistogramBinsExampl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31068"/>
            <a:ext cx="381000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41496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Where are data from?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21506" name="Picture 2" descr="http://blogs.browardpalmbeach.com/juice/atm%20dog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990600"/>
            <a:ext cx="3905250" cy="2811780"/>
          </a:xfrm>
          <a:prstGeom prst="rect">
            <a:avLst/>
          </a:prstGeom>
          <a:noFill/>
        </p:spPr>
      </p:pic>
      <p:pic>
        <p:nvPicPr>
          <p:cNvPr id="21512" name="Picture 8" descr="http://visual.merriam-webster.com/images/food-kitchen/food/supermarket/checkou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4114800"/>
            <a:ext cx="3962400" cy="2514600"/>
          </a:xfrm>
          <a:prstGeom prst="rect">
            <a:avLst/>
          </a:prstGeom>
          <a:noFill/>
        </p:spPr>
      </p:pic>
      <p:pic>
        <p:nvPicPr>
          <p:cNvPr id="21508" name="Picture 4" descr="http://www.cstf.com.cn/CH/images/analyz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4038600"/>
            <a:ext cx="1524000" cy="2519795"/>
          </a:xfrm>
          <a:prstGeom prst="rect">
            <a:avLst/>
          </a:prstGeom>
          <a:noFill/>
        </p:spPr>
      </p:pic>
      <p:pic>
        <p:nvPicPr>
          <p:cNvPr id="20488" name="Picture 8" descr="http://gps-systems.com.au/wp-content/uploads/2008/11/navman-s70-gps-satnav-syste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1886319"/>
            <a:ext cx="2133600" cy="1390281"/>
          </a:xfrm>
          <a:prstGeom prst="rect">
            <a:avLst/>
          </a:prstGeom>
          <a:noFill/>
        </p:spPr>
      </p:pic>
      <p:pic>
        <p:nvPicPr>
          <p:cNvPr id="20492" name="Picture 12" descr="http://iphone5-review.org/wp-content/uploads/2012/09/Screen_shot_2011-08-12_at_2.16.42_PM_1_610x472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33374" y="1371600"/>
            <a:ext cx="1943626" cy="2225674"/>
          </a:xfrm>
          <a:prstGeom prst="rect">
            <a:avLst/>
          </a:prstGeom>
          <a:noFill/>
        </p:spPr>
      </p:pic>
      <p:pic>
        <p:nvPicPr>
          <p:cNvPr id="75778" name="Picture 2" descr="http://www.candida-albicans-cure.com/images/Questionnair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9" y="3886200"/>
            <a:ext cx="2533687" cy="25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Data Visualization </a:t>
            </a:r>
            <a:r>
              <a:rPr lang="en-AU" altLang="zh-CN" i="0" dirty="0"/>
              <a:t>(</a:t>
            </a:r>
            <a:r>
              <a:rPr lang="en-AU" altLang="zh-CN" dirty="0"/>
              <a:t>2D</a:t>
            </a:r>
            <a:r>
              <a:rPr lang="en-AU" altLang="zh-CN" i="0" dirty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014413"/>
            <a:ext cx="75533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Surf Plots </a:t>
            </a:r>
            <a:r>
              <a:rPr lang="en-AU" altLang="zh-CN" i="0" dirty="0"/>
              <a:t>(</a:t>
            </a:r>
            <a:r>
              <a:rPr lang="en-AU" altLang="zh-CN" dirty="0"/>
              <a:t>3D</a:t>
            </a:r>
            <a:r>
              <a:rPr lang="en-AU" altLang="zh-CN" i="0" dirty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828800"/>
            <a:ext cx="3962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828800"/>
            <a:ext cx="508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Box Plots </a:t>
            </a:r>
            <a:r>
              <a:rPr lang="en-AU" altLang="zh-CN" i="0" dirty="0"/>
              <a:t>(</a:t>
            </a:r>
            <a:r>
              <a:rPr lang="en-AU" altLang="zh-CN" dirty="0"/>
              <a:t>High Dimensional</a:t>
            </a:r>
            <a:r>
              <a:rPr lang="en-AU" altLang="zh-CN" i="0" dirty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8729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8" name="Picture 12" descr="http://michaelvandaniker.com/images/pcp-selec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514600"/>
            <a:ext cx="4857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7848600" cy="563562"/>
          </a:xfrm>
        </p:spPr>
        <p:txBody>
          <a:bodyPr/>
          <a:lstStyle/>
          <a:p>
            <a:r>
              <a:rPr lang="en-AU" altLang="zh-CN" sz="2600" dirty="0"/>
              <a:t>Parallel Coordinates </a:t>
            </a:r>
            <a:r>
              <a:rPr lang="en-AU" altLang="zh-CN" sz="2600" i="0" dirty="0"/>
              <a:t>(</a:t>
            </a:r>
            <a:r>
              <a:rPr lang="en-AU" altLang="zh-CN" sz="2600" dirty="0"/>
              <a:t>High Dimensional</a:t>
            </a:r>
            <a:r>
              <a:rPr lang="en-AU" altLang="zh-CN" sz="2600" i="0" dirty="0"/>
              <a:t>)</a:t>
            </a:r>
            <a:endParaRPr lang="zh-CN" altLang="en-US" sz="2600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75780" name="Picture 4" descr="http://i.stack.imgur.com/bLz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229600" cy="45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CiteSpace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39938" name="Picture 2" descr="http://cluster.cis.drexel.edu/~cchen/citespace/gallery/index_files/nano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57199" y="914400"/>
            <a:ext cx="8305801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Gephi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74758" name="Picture 6" descr=" 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57400" y="4584192"/>
            <a:ext cx="2895600" cy="1969008"/>
          </a:xfrm>
          <a:prstGeom prst="rect">
            <a:avLst/>
          </a:prstGeom>
          <a:noFill/>
        </p:spPr>
      </p:pic>
      <p:pic>
        <p:nvPicPr>
          <p:cNvPr id="74760" name="Picture 8" descr="https://gephi.org/wp-content/themes/gephi/images/screenshots/layout1-mini.png">
            <a:hlinkClick r:id="rId3" tooltip="Force-based Layout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588558" y="2438400"/>
            <a:ext cx="3098242" cy="2819400"/>
          </a:xfrm>
          <a:prstGeom prst="rect">
            <a:avLst/>
          </a:prstGeom>
          <a:noFill/>
        </p:spPr>
      </p:pic>
      <p:pic>
        <p:nvPicPr>
          <p:cNvPr id="48130" name="Picture 2" descr="screenshot">
            <a:hlinkClick r:id="rId5" tooltip="Introducing Gephi 0.7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399" y="973754"/>
            <a:ext cx="5486401" cy="34458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45058" name="Picture 2" descr="http://neuronarrative.files.wordpress.com/2009/01/sk03davinc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133600"/>
            <a:ext cx="2924175" cy="33051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182880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Age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24384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Gender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3276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Height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1447800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Weight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42672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Income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59436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Occupation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3733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Education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95300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Address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2200" y="57912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1524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ID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48400" y="228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Noisy?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6600" y="32766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Irrelevant?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2200" y="39624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Duplicate?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5600" y="48768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Complexity?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447800"/>
            <a:ext cx="594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04900"/>
            <a:ext cx="75819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Entropy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4"/>
          <a:srcRect t="5594" r="6586"/>
          <a:stretch/>
        </p:blipFill>
        <p:spPr bwMode="auto">
          <a:xfrm>
            <a:off x="6040922" y="978877"/>
            <a:ext cx="2722078" cy="237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752545"/>
              </p:ext>
            </p:extLst>
          </p:nvPr>
        </p:nvGraphicFramePr>
        <p:xfrm>
          <a:off x="744538" y="2362200"/>
          <a:ext cx="5174966" cy="39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公式" r:id="rId5" imgW="3162240" imgH="228600" progId="Equation.3">
                  <p:embed/>
                </p:oleObj>
              </mc:Choice>
              <mc:Fallback>
                <p:oleObj name="公式" r:id="rId5" imgW="31622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2362200"/>
                        <a:ext cx="5174966" cy="3921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766191"/>
              </p:ext>
            </p:extLst>
          </p:nvPr>
        </p:nvGraphicFramePr>
        <p:xfrm>
          <a:off x="746125" y="3733800"/>
          <a:ext cx="64677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公式" r:id="rId7" imgW="3987720" imgH="228600" progId="Equation.3">
                  <p:embed/>
                </p:oleObj>
              </mc:Choice>
              <mc:Fallback>
                <p:oleObj name="公式" r:id="rId7" imgW="3987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3733800"/>
                        <a:ext cx="6467787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190055"/>
              </p:ext>
            </p:extLst>
          </p:nvPr>
        </p:nvGraphicFramePr>
        <p:xfrm>
          <a:off x="762000" y="4343400"/>
          <a:ext cx="6716161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公式" r:id="rId9" imgW="4394160" imgH="228600" progId="Equation.3">
                  <p:embed/>
                </p:oleObj>
              </mc:Choice>
              <mc:Fallback>
                <p:oleObj name="公式" r:id="rId9" imgW="43941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6716161" cy="36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520345"/>
              </p:ext>
            </p:extLst>
          </p:nvPr>
        </p:nvGraphicFramePr>
        <p:xfrm>
          <a:off x="733425" y="4967288"/>
          <a:ext cx="65532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" name="公式" r:id="rId11" imgW="4368600" imgH="215640" progId="Equation.3">
                  <p:embed/>
                </p:oleObj>
              </mc:Choice>
              <mc:Fallback>
                <p:oleObj name="公式" r:id="rId11" imgW="436860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4967288"/>
                        <a:ext cx="655320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946284"/>
              </p:ext>
            </p:extLst>
          </p:nvPr>
        </p:nvGraphicFramePr>
        <p:xfrm>
          <a:off x="706438" y="5586413"/>
          <a:ext cx="508158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3" name="公式" r:id="rId13" imgW="2831760" imgH="215640" progId="Equation.3">
                  <p:embed/>
                </p:oleObj>
              </mc:Choice>
              <mc:Fallback>
                <p:oleObj name="公式" r:id="rId13" imgW="283176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5586413"/>
                        <a:ext cx="5081587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:{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Non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"; 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  }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blipFill rotWithShape="1">
                <a:blip r:embed="rId16"/>
                <a:stretch>
                  <a:fillRect r="-571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4600" y="55927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Information Gain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Why Data Preprocessing?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/>
              <a:t>Real data are notoriously dirty!</a:t>
            </a:r>
          </a:p>
          <a:p>
            <a:pPr lvl="1"/>
            <a:r>
              <a:rPr lang="en-AU" altLang="zh-CN" dirty="0"/>
              <a:t>The </a:t>
            </a:r>
            <a:r>
              <a:rPr lang="en-AU" altLang="zh-CN" dirty="0">
                <a:solidFill>
                  <a:srgbClr val="FF0000"/>
                </a:solidFill>
              </a:rPr>
              <a:t>biggest challenge </a:t>
            </a:r>
            <a:r>
              <a:rPr lang="en-AU" altLang="zh-CN" dirty="0"/>
              <a:t>in many data mining projects</a:t>
            </a:r>
          </a:p>
          <a:p>
            <a:endParaRPr lang="en-AU" altLang="zh-CN" dirty="0"/>
          </a:p>
          <a:p>
            <a:r>
              <a:rPr lang="en-AU" altLang="zh-CN" dirty="0"/>
              <a:t>Incomplete</a:t>
            </a:r>
          </a:p>
          <a:p>
            <a:pPr lvl="1"/>
            <a:r>
              <a:rPr lang="en-AU" altLang="zh-CN" dirty="0"/>
              <a:t>Occupancy = “ ”</a:t>
            </a:r>
          </a:p>
          <a:p>
            <a:endParaRPr lang="en-AU" altLang="zh-CN" dirty="0"/>
          </a:p>
          <a:p>
            <a:r>
              <a:rPr lang="en-AU" altLang="zh-CN" dirty="0"/>
              <a:t>Noisy</a:t>
            </a:r>
          </a:p>
          <a:p>
            <a:pPr lvl="1"/>
            <a:r>
              <a:rPr lang="en-AU" altLang="zh-CN" dirty="0"/>
              <a:t>Salary = “-100”</a:t>
            </a:r>
          </a:p>
          <a:p>
            <a:endParaRPr lang="en-AU" altLang="zh-CN" dirty="0"/>
          </a:p>
          <a:p>
            <a:r>
              <a:rPr lang="en-AU" altLang="zh-CN" dirty="0"/>
              <a:t>Inconsistent</a:t>
            </a:r>
          </a:p>
          <a:p>
            <a:pPr lvl="1"/>
            <a:r>
              <a:rPr lang="en-AU" altLang="zh-CN" dirty="0"/>
              <a:t>Age = “42” vs. Birthday = “01/09/1985”</a:t>
            </a:r>
          </a:p>
          <a:p>
            <a:endParaRPr lang="en-AU" altLang="zh-CN" dirty="0"/>
          </a:p>
          <a:p>
            <a:r>
              <a:rPr lang="en-AU" altLang="zh-CN" dirty="0"/>
              <a:t>Redundant</a:t>
            </a:r>
          </a:p>
          <a:p>
            <a:pPr lvl="1"/>
            <a:r>
              <a:rPr lang="en-AU" altLang="zh-CN" dirty="0"/>
              <a:t>Too much data or too many features for analytical analysis</a:t>
            </a:r>
          </a:p>
          <a:p>
            <a:endParaRPr lang="en-AU" altLang="zh-CN" dirty="0"/>
          </a:p>
          <a:p>
            <a:r>
              <a:rPr lang="en-AU" altLang="zh-CN" dirty="0"/>
              <a:t>Others</a:t>
            </a:r>
          </a:p>
          <a:p>
            <a:pPr lvl="1"/>
            <a:r>
              <a:rPr lang="en-AU" altLang="zh-CN" dirty="0"/>
              <a:t>Data types</a:t>
            </a:r>
          </a:p>
          <a:p>
            <a:pPr lvl="1"/>
            <a:r>
              <a:rPr lang="en-AU" altLang="zh-CN" dirty="0"/>
              <a:t>Imbalanced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5777" name="Picture 1" descr="C:\Users\BOYUAN~1\AppData\Local\Temp\D3@OJ[XIB16Q4~{GZRE{$I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715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9716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/>
              <a:t>Exhaustive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All possible combinations</a:t>
            </a:r>
          </a:p>
          <a:p>
            <a:pPr lvl="1"/>
            <a:endParaRPr lang="en-AU" altLang="zh-CN" dirty="0"/>
          </a:p>
          <a:p>
            <a:endParaRPr lang="en-AU" altLang="zh-CN" dirty="0"/>
          </a:p>
          <a:p>
            <a:endParaRPr lang="en-AU" altLang="zh-CN" dirty="0"/>
          </a:p>
          <a:p>
            <a:r>
              <a:rPr lang="en-AU" altLang="zh-CN" dirty="0"/>
              <a:t>Branch and Bound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49388" y="1981200"/>
          <a:ext cx="45989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" name="Equation" r:id="rId3" imgW="3162240" imgH="419040" progId="Equation.3">
                  <p:embed/>
                </p:oleObj>
              </mc:Choice>
              <mc:Fallback>
                <p:oleObj name="Equation" r:id="rId3" imgW="316224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1981200"/>
                        <a:ext cx="459898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544426"/>
              </p:ext>
            </p:extLst>
          </p:nvPr>
        </p:nvGraphicFramePr>
        <p:xfrm>
          <a:off x="3073400" y="5949297"/>
          <a:ext cx="3556000" cy="29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Equation" r:id="rId5" imgW="2717640" imgH="228600" progId="Equation.3">
                  <p:embed/>
                </p:oleObj>
              </mc:Choice>
              <mc:Fallback>
                <p:oleObj name="Equation" r:id="rId5" imgW="27176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5949297"/>
                        <a:ext cx="3556000" cy="29910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976" name="Picture 728" descr="http://songyot.ece.engr.tu.ac.th/Res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124200"/>
            <a:ext cx="5486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乘号 5"/>
          <p:cNvSpPr/>
          <p:nvPr/>
        </p:nvSpPr>
        <p:spPr>
          <a:xfrm>
            <a:off x="5035617" y="3980046"/>
            <a:ext cx="1219200" cy="1524000"/>
          </a:xfrm>
          <a:prstGeom prst="mathMultiply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267200" y="5257800"/>
            <a:ext cx="4572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410200" y="3675246"/>
            <a:ext cx="5334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14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/>
              <a:t>Top K Individual Features</a:t>
            </a:r>
          </a:p>
          <a:p>
            <a:pPr marL="0" indent="0">
              <a:buNone/>
            </a:pPr>
            <a:endParaRPr lang="en-AU" altLang="zh-CN" dirty="0"/>
          </a:p>
          <a:p>
            <a:pPr marL="0" indent="0">
              <a:buNone/>
            </a:pPr>
            <a:endParaRPr lang="en-AU" altLang="zh-CN" dirty="0"/>
          </a:p>
          <a:p>
            <a:pPr marL="0" indent="0">
              <a:buNone/>
            </a:pPr>
            <a:endParaRPr lang="en-AU" altLang="zh-CN" dirty="0"/>
          </a:p>
          <a:p>
            <a:r>
              <a:rPr lang="en-AU" altLang="zh-CN" dirty="0"/>
              <a:t>Sequential Forward Selection</a:t>
            </a:r>
          </a:p>
          <a:p>
            <a:endParaRPr lang="en-AU" altLang="zh-CN" dirty="0"/>
          </a:p>
          <a:p>
            <a:endParaRPr lang="en-AU" altLang="zh-CN" dirty="0"/>
          </a:p>
          <a:p>
            <a:endParaRPr lang="en-AU" altLang="zh-CN" dirty="0"/>
          </a:p>
          <a:p>
            <a:r>
              <a:rPr lang="en-AU" altLang="zh-CN" dirty="0"/>
              <a:t>Sequential Backward Selection</a:t>
            </a:r>
          </a:p>
          <a:p>
            <a:endParaRPr lang="en-AU" altLang="zh-CN" dirty="0"/>
          </a:p>
          <a:p>
            <a:endParaRPr lang="en-AU" altLang="zh-CN" dirty="0"/>
          </a:p>
          <a:p>
            <a:endParaRPr lang="en-AU" altLang="zh-CN" dirty="0"/>
          </a:p>
          <a:p>
            <a:pPr>
              <a:lnSpc>
                <a:spcPct val="120000"/>
              </a:lnSpc>
            </a:pPr>
            <a:r>
              <a:rPr lang="en-AU" altLang="zh-CN" dirty="0"/>
              <a:t>Optimization Algorithms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Simulated Annealing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Tabu Search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Genetic Algorithms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71284"/>
              </p:ext>
            </p:extLst>
          </p:nvPr>
        </p:nvGraphicFramePr>
        <p:xfrm>
          <a:off x="1025525" y="2819400"/>
          <a:ext cx="6518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公式" r:id="rId3" imgW="3911400" imgH="228600" progId="Equation.3">
                  <p:embed/>
                </p:oleObj>
              </mc:Choice>
              <mc:Fallback>
                <p:oleObj name="公式" r:id="rId3" imgW="39114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2819400"/>
                        <a:ext cx="6518275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30696"/>
              </p:ext>
            </p:extLst>
          </p:nvPr>
        </p:nvGraphicFramePr>
        <p:xfrm>
          <a:off x="1019175" y="3886200"/>
          <a:ext cx="6143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8" name="公式" r:id="rId5" imgW="3771720" imgH="228600" progId="Equation.3">
                  <p:embed/>
                </p:oleObj>
              </mc:Choice>
              <mc:Fallback>
                <p:oleObj name="公式" r:id="rId5" imgW="3771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3886200"/>
                        <a:ext cx="6143625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554731"/>
              </p:ext>
            </p:extLst>
          </p:nvPr>
        </p:nvGraphicFramePr>
        <p:xfrm>
          <a:off x="1085849" y="1752600"/>
          <a:ext cx="668655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" name="公式" r:id="rId7" imgW="4012920" imgH="228600" progId="Equation.3">
                  <p:embed/>
                </p:oleObj>
              </mc:Choice>
              <mc:Fallback>
                <p:oleObj name="公式" r:id="rId7" imgW="4012920" imgH="2286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49" y="1752600"/>
                        <a:ext cx="6686551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972" name="Picture 1244" descr="http://cliparts.co/cliparts/8ix/KpB/8ixKpBLr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724400"/>
            <a:ext cx="178117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78137"/>
            <a:ext cx="2926080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 descr="http://fileadmin.cs.lth.se/cs/Personal/Calle_Lejdfors/pyip/edg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738" y="2178137"/>
            <a:ext cx="3119662" cy="2927263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3886200" y="3625937"/>
            <a:ext cx="13716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Principal Component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5" name="Picture 1" descr="http://www.rspb.org.uk/Images/golden%20eagle_300_tcm9-139839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285559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doe-mbi.ucla.edu/~parag/multivar/images/torches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057400"/>
            <a:ext cx="4157980" cy="389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Data: Gaussian Distribution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Variance</a:t>
            </a:r>
            <a:r>
              <a:rPr lang="en-US" altLang="zh-CN" dirty="0"/>
              <a:t>: Information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Ellipse: Major Axis vs. Minor Axis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Select the attribute corresponding to the Major Axis.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3081755" y="4114800"/>
            <a:ext cx="2667000" cy="838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5" idx="2"/>
            <a:endCxn id="5" idx="6"/>
          </p:cNvCxnSpPr>
          <p:nvPr/>
        </p:nvCxnSpPr>
        <p:spPr>
          <a:xfrm>
            <a:off x="3081755" y="4533900"/>
            <a:ext cx="26670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0"/>
            <a:endCxn id="5" idx="4"/>
          </p:cNvCxnSpPr>
          <p:nvPr/>
        </p:nvCxnSpPr>
        <p:spPr>
          <a:xfrm>
            <a:off x="4415255" y="4114800"/>
            <a:ext cx="0" cy="838200"/>
          </a:xfrm>
          <a:prstGeom prst="line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041343" y="4323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24755" y="43841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96155" y="45746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148555" y="4727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538955" y="4704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584490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830811" y="4744779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508290" y="46889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49664" y="4247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5248" y="4628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91355" y="42698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843755" y="44222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30811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291555" y="43620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125864" y="462161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881855" y="4739463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316018" y="4826295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310355" y="44001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280576" y="419808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线形标注 1 28"/>
          <p:cNvSpPr/>
          <p:nvPr/>
        </p:nvSpPr>
        <p:spPr>
          <a:xfrm>
            <a:off x="4695246" y="3570767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Minor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6053555" y="4038600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Major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319755" y="5715000"/>
            <a:ext cx="50292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2319755" y="3276600"/>
            <a:ext cx="0" cy="2438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22391" y="5726668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>
                <a:solidFill>
                  <a:srgbClr val="000000"/>
                </a:solidFill>
              </a:rPr>
              <a:t>1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1474594" y="424040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>
                <a:solidFill>
                  <a:srgbClr val="000000"/>
                </a:solidFill>
              </a:rPr>
              <a:t>2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300955" y="45720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453355" y="44196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4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/>
          <a:stretch/>
        </p:blipFill>
        <p:spPr bwMode="auto">
          <a:xfrm>
            <a:off x="533400" y="1143000"/>
            <a:ext cx="3925242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"/>
          <a:stretch/>
        </p:blipFill>
        <p:spPr bwMode="auto">
          <a:xfrm>
            <a:off x="4590736" y="971550"/>
            <a:ext cx="4096064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>
          <a:xfrm>
            <a:off x="4171636" y="31242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752600" y="5029200"/>
            <a:ext cx="0" cy="685800"/>
          </a:xfrm>
          <a:prstGeom prst="line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581400" y="2362200"/>
            <a:ext cx="0" cy="33528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1219200" y="5029200"/>
            <a:ext cx="5334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219200" y="2209800"/>
            <a:ext cx="21336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左大括号 12"/>
          <p:cNvSpPr/>
          <p:nvPr/>
        </p:nvSpPr>
        <p:spPr>
          <a:xfrm>
            <a:off x="762000" y="2209800"/>
            <a:ext cx="381000" cy="28194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/>
        </p:nvSpPr>
        <p:spPr>
          <a:xfrm rot="16200000">
            <a:off x="2552700" y="4991100"/>
            <a:ext cx="228600" cy="18288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42767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1600"/>
            <a:ext cx="42195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22955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257800"/>
            <a:ext cx="20955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 rot="18942148">
            <a:off x="3771900" y="3200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箭头 2"/>
          <p:cNvSpPr/>
          <p:nvPr/>
        </p:nvSpPr>
        <p:spPr>
          <a:xfrm>
            <a:off x="6076950" y="4267200"/>
            <a:ext cx="171450" cy="976313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48400" y="464820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Remove correlation</a:t>
            </a:r>
            <a:endParaRPr lang="zh-CN" altLang="en-US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82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1C93-924D-E844-849E-8D0B3E8F1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3ED7468-02E0-9B4A-8538-12D6434A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US" altLang="zh-CN" dirty="0"/>
              <a:t>Matrix</a:t>
            </a:r>
            <a:r>
              <a:rPr lang="zh-CN" altLang="en-US" dirty="0"/>
              <a:t> 空间变换 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C34E692-8F01-0147-9124-29DBEFCD6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914400"/>
            <a:ext cx="6705601" cy="1902162"/>
          </a:xfrm>
          <a:prstGeom prst="rect">
            <a:avLst/>
          </a:prstGeom>
        </p:spPr>
      </p:pic>
      <p:pic>
        <p:nvPicPr>
          <p:cNvPr id="20" name="1" descr="1">
            <a:hlinkClick r:id="" action="ppaction://media"/>
            <a:extLst>
              <a:ext uri="{FF2B5EF4-FFF2-40B4-BE49-F238E27FC236}">
                <a16:creationId xmlns:a16="http://schemas.microsoft.com/office/drawing/2014/main" id="{8AB4DC2C-40D8-AA40-A5F1-ACD1263BDF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8718" y="3113948"/>
            <a:ext cx="6634163" cy="32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9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1C93-924D-E844-849E-8D0B3E8F1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A291550-4264-7945-B272-81B5B3DD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US" altLang="zh-CN" dirty="0"/>
              <a:t>Matrix</a:t>
            </a:r>
            <a:r>
              <a:rPr lang="zh-CN" altLang="en-US" dirty="0"/>
              <a:t> 行列式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9EDACE-6334-BA45-B124-6A72DA7A0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600"/>
            <a:ext cx="6314706" cy="15494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E83342E-E84C-8148-A098-25CB8725F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44800"/>
            <a:ext cx="2819400" cy="30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96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1C93-924D-E844-849E-8D0B3E8F1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CE0581C-3A1F-4946-8216-C757CCB2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US" altLang="zh-CN" dirty="0"/>
              <a:t>Matrix</a:t>
            </a:r>
            <a:r>
              <a:rPr lang="zh-CN" altLang="en-US" dirty="0"/>
              <a:t> 行列式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F89CC7B-AC2B-DB47-AAFF-F9DAF62BE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1219200"/>
            <a:ext cx="7519988" cy="104444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880F542-2F5A-FB46-812E-0FF31DB15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97042"/>
            <a:ext cx="6324600" cy="354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0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Missing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dirty="0"/>
              <a:t>Data are not always available.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One or more attributes of a sample may have empty values.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Many data mining algorithms cannot handle missing values directly.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May cause significant troubles.</a:t>
            </a:r>
          </a:p>
          <a:p>
            <a:pPr lvl="1"/>
            <a:endParaRPr lang="en-AU" altLang="zh-CN" dirty="0"/>
          </a:p>
          <a:p>
            <a:pPr>
              <a:lnSpc>
                <a:spcPct val="120000"/>
              </a:lnSpc>
            </a:pPr>
            <a:r>
              <a:rPr lang="en-AU" altLang="zh-CN" dirty="0"/>
              <a:t>Possible Reasons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Equipment malfunction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Data not provided </a:t>
            </a:r>
          </a:p>
          <a:p>
            <a:pPr lvl="1">
              <a:lnSpc>
                <a:spcPct val="120000"/>
              </a:lnSpc>
            </a:pPr>
            <a:r>
              <a:rPr lang="en-AU" altLang="zh-CN" dirty="0">
                <a:solidFill>
                  <a:srgbClr val="FF0000"/>
                </a:solidFill>
              </a:rPr>
              <a:t>Not Applicable </a:t>
            </a:r>
            <a:r>
              <a:rPr lang="en-AU" altLang="zh-CN" dirty="0"/>
              <a:t>(N/A)</a:t>
            </a:r>
          </a:p>
          <a:p>
            <a:endParaRPr lang="en-AU" altLang="zh-CN" dirty="0"/>
          </a:p>
          <a:p>
            <a:pPr>
              <a:lnSpc>
                <a:spcPct val="120000"/>
              </a:lnSpc>
            </a:pPr>
            <a:r>
              <a:rPr lang="en-AU" altLang="zh-CN" dirty="0"/>
              <a:t>Different Types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Missing completely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Missing conditionally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/>
              <a:t>Not missing at random</a:t>
            </a:r>
          </a:p>
          <a:p>
            <a:pPr lvl="1"/>
            <a:endParaRPr lang="en-AU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3074" name="Picture 2" descr="Puzzl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58000" y="4343400"/>
            <a:ext cx="1844297" cy="137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1C93-924D-E844-849E-8D0B3E8F1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4D7D611-5497-A04F-B2D9-16FFA8276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US" altLang="zh-CN" dirty="0"/>
              <a:t>Matrix</a:t>
            </a:r>
            <a:r>
              <a:rPr lang="zh-CN" altLang="en-US" dirty="0"/>
              <a:t> 逆矩阵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20A84C-BE1C-2444-AEB4-9E54D0015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1" y="1066800"/>
            <a:ext cx="8187038" cy="255270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126E51-D8EE-2648-A07A-0E4F687A2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682999"/>
            <a:ext cx="5334000" cy="29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62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1C93-924D-E844-849E-8D0B3E8F1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7CB4917-787B-F442-B3FB-D858A55E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US" altLang="zh-CN" dirty="0"/>
              <a:t>Matrix</a:t>
            </a:r>
            <a:r>
              <a:rPr lang="zh-CN" altLang="en-US" dirty="0"/>
              <a:t> 基变换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347F828-E54A-C447-B38B-32DDF3873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7976419" cy="454025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E312692-6371-E647-93BB-EA6923688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4" y="2222500"/>
            <a:ext cx="7910948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98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1C93-924D-E844-849E-8D0B3E8F1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6102F89-4A34-1647-8DE9-C3D31064D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90600"/>
            <a:ext cx="7821671" cy="440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DFBEAA-8C74-6846-842B-9AAC1A474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634037"/>
            <a:ext cx="7010400" cy="8128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1A0CD591-9110-2F49-A13B-607823A5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US" altLang="zh-CN" dirty="0"/>
              <a:t>Matrix</a:t>
            </a:r>
            <a:r>
              <a:rPr lang="zh-CN" altLang="en-US" dirty="0"/>
              <a:t> 基变换</a:t>
            </a:r>
          </a:p>
        </p:txBody>
      </p:sp>
    </p:spTree>
    <p:extLst>
      <p:ext uri="{BB962C8B-B14F-4D97-AF65-F5344CB8AC3E}">
        <p14:creationId xmlns:p14="http://schemas.microsoft.com/office/powerpoint/2010/main" val="1267284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1C93-924D-E844-849E-8D0B3E8F1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DB74877-EE52-3E4A-BC09-3A35DCA31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43" y="1513784"/>
            <a:ext cx="5395913" cy="38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92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1C93-924D-E844-849E-8D0B3E8F1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9FD1230-E4A8-D549-A8F5-6FA13B78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CN" altLang="zh-CN" dirty="0"/>
              <a:t>Eigenvector</a:t>
            </a:r>
            <a:endParaRPr lang="zh-CN" alt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0E09F3E-425C-EC44-9584-497537E4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4400"/>
            <a:ext cx="7700790" cy="1828800"/>
          </a:xfrm>
          <a:prstGeom prst="rect">
            <a:avLst/>
          </a:prstGeo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572A464-595B-394B-A0F1-9636B124C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895" y="2743200"/>
            <a:ext cx="5562600" cy="38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77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1C93-924D-E844-849E-8D0B3E8F1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5D854F1-7A0C-B443-9A2F-4B77A8EC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CN" altLang="zh-CN" dirty="0"/>
              <a:t>Eigenvector</a:t>
            </a:r>
            <a:endParaRPr lang="zh-CN" alt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CDFBBE0-9D01-6045-A9D9-E419FCA5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8" y="1079500"/>
            <a:ext cx="8009063" cy="2749550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07FC1EC-68C8-4B43-B21A-4EA429241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8956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72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E87B8-374D-7640-9A18-3DB4442ED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90DE7F8-D25B-1941-884D-4B944ABA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CN" altLang="zh-CN" dirty="0"/>
              <a:t>SigularValue Decomposition</a:t>
            </a:r>
            <a:endParaRPr lang="zh-CN" altLang="en-US" dirty="0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403FB23-A888-FB45-AF02-C0FB82BD5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55725"/>
            <a:ext cx="7076274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79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E87B8-374D-7640-9A18-3DB4442ED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0313152-DD95-8746-82FB-F804A9C8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CN" altLang="zh-CN" dirty="0"/>
              <a:t>SigularValue Decomposition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B9761-036D-A743-A44B-09966C579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57263"/>
            <a:ext cx="6997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24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E87B8-374D-7640-9A18-3DB4442ED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475FBAC-2196-C844-B3CD-CC752871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CN" altLang="zh-CN" dirty="0"/>
              <a:t>SVD </a:t>
            </a:r>
            <a:r>
              <a:rPr lang="zh-CN" altLang="en-CN" dirty="0"/>
              <a:t>两种</a:t>
            </a:r>
            <a:r>
              <a:rPr lang="zh-CN" altLang="en-US" dirty="0"/>
              <a:t>角度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2C9ED-A414-9447-8174-D00D996E5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36637"/>
            <a:ext cx="8037368" cy="990600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29EEC57-474E-B54D-A835-B8BDAD8CA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27237"/>
            <a:ext cx="434109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69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E87B8-374D-7640-9A18-3DB4442ED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DB133E9-E46F-544F-8A0F-351BF59A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CN" altLang="zh-CN" dirty="0"/>
              <a:t>SigularValue Decomposition</a:t>
            </a:r>
            <a:endParaRPr lang="zh-CN" altLang="en-US" dirty="0"/>
          </a:p>
        </p:txBody>
      </p:sp>
      <p:pic>
        <p:nvPicPr>
          <p:cNvPr id="5" name="Picture 4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D675A740-F564-DC4F-A199-8EFAA8974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9" y="1219200"/>
            <a:ext cx="7263382" cy="105251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773DB4E-B8EC-F840-999E-FB270D14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98737"/>
            <a:ext cx="5105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5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How to handle missing data?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AU" altLang="zh-CN" sz="1600" dirty="0"/>
              <a:t>Ignore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/>
              <a:t>Remove samples/attributes with missing values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/>
              <a:t>The easiest and most straightforward way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/>
              <a:t>Work well with low missing rates</a:t>
            </a:r>
          </a:p>
          <a:p>
            <a:pPr lvl="1"/>
            <a:endParaRPr lang="en-AU" altLang="zh-CN" sz="1600" dirty="0"/>
          </a:p>
          <a:p>
            <a:pPr>
              <a:lnSpc>
                <a:spcPct val="120000"/>
              </a:lnSpc>
            </a:pPr>
            <a:r>
              <a:rPr lang="en-AU" altLang="zh-CN" sz="1600" dirty="0"/>
              <a:t>Fill in the missing values manually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/>
              <a:t>Recollect the data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/>
              <a:t>Domain knowledge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/>
              <a:t>Tedious/Infeasible</a:t>
            </a:r>
          </a:p>
          <a:p>
            <a:endParaRPr lang="en-AU" altLang="zh-CN" sz="1600" dirty="0"/>
          </a:p>
          <a:p>
            <a:pPr>
              <a:lnSpc>
                <a:spcPct val="120000"/>
              </a:lnSpc>
            </a:pPr>
            <a:r>
              <a:rPr lang="en-AU" altLang="zh-CN" sz="1600" dirty="0"/>
              <a:t>Fill in the missing values automatically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/>
              <a:t>A global constant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/>
              <a:t>The mean or median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/>
              <a:t>Most probable values</a:t>
            </a:r>
          </a:p>
          <a:p>
            <a:pPr lvl="1"/>
            <a:endParaRPr lang="en-AU" altLang="zh-CN" sz="1600" dirty="0"/>
          </a:p>
          <a:p>
            <a:pPr>
              <a:lnSpc>
                <a:spcPct val="120000"/>
              </a:lnSpc>
            </a:pPr>
            <a:r>
              <a:rPr lang="en-AU" altLang="zh-CN" sz="1600" dirty="0"/>
              <a:t>More art than science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5" name="Picture 2" descr="http://webstaging.uvu.edu/wds/lib/images/missing_puzzl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781800" y="4120510"/>
            <a:ext cx="1981200" cy="19754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E87B8-374D-7640-9A18-3DB4442ED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8D28B05-4D7A-0540-9FC5-27E9773F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CN" altLang="zh-CN" dirty="0"/>
              <a:t>SigularValue Decomposition</a:t>
            </a:r>
            <a:endParaRPr lang="zh-CN" alt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D9BC27C-F925-8545-92EE-F5426B538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8040551" cy="46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20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42767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1600"/>
            <a:ext cx="42195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22955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257800"/>
            <a:ext cx="20955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 rot="18942148">
            <a:off x="3771900" y="3200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箭头 2"/>
          <p:cNvSpPr/>
          <p:nvPr/>
        </p:nvSpPr>
        <p:spPr>
          <a:xfrm>
            <a:off x="6076950" y="4267200"/>
            <a:ext cx="171450" cy="976313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48400" y="464820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Remove correlation</a:t>
            </a:r>
            <a:endParaRPr lang="zh-CN" altLang="en-US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09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Math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95984"/>
            <a:ext cx="12763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" y="1219199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Goal</a:t>
            </a:r>
            <a:r>
              <a:rPr lang="en-US" altLang="zh-CN" dirty="0"/>
              <a:t>: S(Y) has nonzero diagonal entries and all off-diagonal elements are zero.</a:t>
            </a:r>
            <a:endParaRPr lang="zh-CN" altLang="en-US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25005"/>
            <a:ext cx="2105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910704"/>
            <a:ext cx="2495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10075"/>
            <a:ext cx="18288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4" y="3810000"/>
            <a:ext cx="35337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2"/>
          <a:stretch/>
        </p:blipFill>
        <p:spPr bwMode="auto">
          <a:xfrm>
            <a:off x="609600" y="4508204"/>
            <a:ext cx="1028700" cy="53198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>
          <a:xfrm>
            <a:off x="20574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3340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7391400" y="3352800"/>
            <a:ext cx="152400" cy="838200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5943600" y="4665785"/>
            <a:ext cx="7620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2057400" y="4665785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24600" y="591133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7030A0"/>
                </a:solidFill>
              </a:rPr>
              <a:t>Eigendecomposition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1" name="直接箭头连接符 10"/>
          <p:cNvCxnSpPr>
            <a:stCxn id="3" idx="0"/>
          </p:cNvCxnSpPr>
          <p:nvPr/>
        </p:nvCxnSpPr>
        <p:spPr>
          <a:xfrm flipV="1">
            <a:off x="7455679" y="5181600"/>
            <a:ext cx="0" cy="729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7" grpId="0" animBg="1"/>
      <p:bldP spid="8" grpId="0" animBg="1"/>
      <p:bldP spid="16" grpId="0" animBg="1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Different 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63</a:t>
            </a:fld>
            <a:endParaRPr lang="en-US" altLang="zh-CN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764213" y="2502932"/>
            <a:ext cx="266700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602413" y="978932"/>
            <a:ext cx="0" cy="24384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764213" y="1283732"/>
            <a:ext cx="2438400" cy="182880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7212013" y="128373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5" idx="0"/>
          </p:cNvCxnSpPr>
          <p:nvPr/>
        </p:nvCxnSpPr>
        <p:spPr>
          <a:xfrm>
            <a:off x="7234873" y="1283732"/>
            <a:ext cx="404177" cy="457200"/>
          </a:xfrm>
          <a:prstGeom prst="line">
            <a:avLst/>
          </a:prstGeom>
          <a:ln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7593331" y="1687591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unc>
                            <m:funcPr>
                              <m:ctrlPr>
                                <a:rPr lang="en-US" altLang="zh-CN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  <m:brk m:alnAt="63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𝑆𝑒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 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e>
                          </m:func>
                        </m:e>
                      </m:box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号 2"/>
          <p:cNvSpPr/>
          <p:nvPr/>
        </p:nvSpPr>
        <p:spPr>
          <a:xfrm rot="3218099">
            <a:off x="7075397" y="1571939"/>
            <a:ext cx="273399" cy="1291040"/>
          </a:xfrm>
          <a:prstGeom prst="rightBrac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5410200" y="4024362"/>
            <a:ext cx="3276600" cy="1081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1002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</a:rPr>
              <a:t>e</a:t>
            </a:r>
            <a:endParaRPr lang="zh-CN" altLang="en-US" i="1" dirty="0">
              <a:solidFill>
                <a:srgbClr val="000000"/>
              </a:solidFill>
            </a:endParaRPr>
          </a:p>
        </p:txBody>
      </p:sp>
      <p:sp>
        <p:nvSpPr>
          <p:cNvPr id="28" name="左箭头 27"/>
          <p:cNvSpPr/>
          <p:nvPr/>
        </p:nvSpPr>
        <p:spPr>
          <a:xfrm>
            <a:off x="4501489" y="5490009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  <p:bldP spid="32" grpId="0"/>
      <p:bldP spid="29" grpId="0"/>
      <p:bldP spid="30" grpId="0"/>
      <p:bldP spid="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Lagrange Multipliers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63490" name="Picture 2" descr="http://upload.wikimedia.org/wikipedia/commons/thumb/5/55/LagrangeMultipliers3D.png/300px-LagrangeMultipliers3D.png">
            <a:hlinkClick r:id="rId3" tooltip="Figure 1: Find x and y to maximize f(x,y) subject to a constraint (shown in red) g(x,y) = c.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143000"/>
            <a:ext cx="2857500" cy="1857376"/>
          </a:xfrm>
          <a:prstGeom prst="rect">
            <a:avLst/>
          </a:prstGeom>
          <a:noFill/>
        </p:spPr>
      </p:pic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066800" y="3429000"/>
          <a:ext cx="326003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1" name="Equation" r:id="rId5" imgW="2082600" imgH="291960" progId="Equation.3">
                  <p:embed/>
                </p:oleObj>
              </mc:Choice>
              <mc:Fallback>
                <p:oleObj name="Equation" r:id="rId5" imgW="20826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29000"/>
                        <a:ext cx="326003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066800" y="4114800"/>
          <a:ext cx="28765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name="Equation" r:id="rId7" imgW="1917360" imgH="203040" progId="Equation.3">
                  <p:embed/>
                </p:oleObj>
              </mc:Choice>
              <mc:Fallback>
                <p:oleObj name="Equation" r:id="rId7" imgW="1917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14800"/>
                        <a:ext cx="287655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66800" y="4648200"/>
          <a:ext cx="170688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Equation" r:id="rId9" imgW="1117440" imgH="698400" progId="Equation.3">
                  <p:embed/>
                </p:oleObj>
              </mc:Choice>
              <mc:Fallback>
                <p:oleObj name="Equation" r:id="rId9" imgW="11174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648200"/>
                        <a:ext cx="170688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410199" y="4114800"/>
          <a:ext cx="2155371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4" name="Equation" r:id="rId11" imgW="1269720" imgH="1244520" progId="Equation.3">
                  <p:embed/>
                </p:oleObj>
              </mc:Choice>
              <mc:Fallback>
                <p:oleObj name="Equation" r:id="rId11" imgW="126972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199" y="4114800"/>
                        <a:ext cx="2155371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818" name="Picture 138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5102"/>
          <a:stretch/>
        </p:blipFill>
        <p:spPr bwMode="auto">
          <a:xfrm>
            <a:off x="4711914" y="990600"/>
            <a:ext cx="3974886" cy="274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6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More Math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156650"/>
              </p:ext>
            </p:extLst>
          </p:nvPr>
        </p:nvGraphicFramePr>
        <p:xfrm>
          <a:off x="838200" y="1219200"/>
          <a:ext cx="198966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" name="Equation" r:id="rId3" imgW="1193760" imgH="228600" progId="Equation.3">
                  <p:embed/>
                </p:oleObj>
              </mc:Choice>
              <mc:Fallback>
                <p:oleObj name="Equation" r:id="rId3" imgW="1193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198966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767677"/>
              </p:ext>
            </p:extLst>
          </p:nvPr>
        </p:nvGraphicFramePr>
        <p:xfrm>
          <a:off x="838200" y="1676400"/>
          <a:ext cx="1511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6" name="公式" r:id="rId5" imgW="965160" imgH="583920" progId="Equation.3">
                  <p:embed/>
                </p:oleObj>
              </mc:Choice>
              <mc:Fallback>
                <p:oleObj name="公式" r:id="rId5" imgW="96516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15113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297359"/>
              </p:ext>
            </p:extLst>
          </p:nvPr>
        </p:nvGraphicFramePr>
        <p:xfrm>
          <a:off x="838200" y="4006850"/>
          <a:ext cx="16002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7" name="公式" r:id="rId7" imgW="965160" imgH="203040" progId="Equation.3">
                  <p:embed/>
                </p:oleObj>
              </mc:Choice>
              <mc:Fallback>
                <p:oleObj name="公式" r:id="rId7" imgW="965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006850"/>
                        <a:ext cx="1600200" cy="3365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38400" y="22860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eigenvector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352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eigenvalue</a:t>
            </a:r>
            <a:endParaRPr lang="zh-CN" altLang="en-US" dirty="0"/>
          </a:p>
        </p:txBody>
      </p:sp>
      <p:sp>
        <p:nvSpPr>
          <p:cNvPr id="14" name="上箭头 13"/>
          <p:cNvSpPr/>
          <p:nvPr/>
        </p:nvSpPr>
        <p:spPr>
          <a:xfrm>
            <a:off x="1402081" y="2667000"/>
            <a:ext cx="45719" cy="6096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0" y="4724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dirty="0">
                <a:solidFill>
                  <a:srgbClr val="FF0000"/>
                </a:solidFill>
              </a:rPr>
              <a:t>PCA</a:t>
            </a:r>
            <a:endParaRPr lang="en-AU" altLang="zh-CN" dirty="0"/>
          </a:p>
          <a:p>
            <a:pPr algn="just">
              <a:lnSpc>
                <a:spcPct val="150000"/>
              </a:lnSpc>
            </a:pPr>
            <a:r>
              <a:rPr lang="en-AU" altLang="zh-CN" i="1" dirty="0"/>
              <a:t>To</a:t>
            </a:r>
            <a:r>
              <a:rPr lang="en-AU" altLang="zh-CN" dirty="0"/>
              <a:t> </a:t>
            </a:r>
            <a:r>
              <a:rPr lang="en-AU" altLang="zh-CN" i="1" dirty="0"/>
              <a:t>project the original data to the eigenvectors of S with the </a:t>
            </a:r>
            <a:r>
              <a:rPr lang="en-AU" altLang="zh-CN" i="1" dirty="0">
                <a:solidFill>
                  <a:srgbClr val="C00000"/>
                </a:solidFill>
              </a:rPr>
              <a:t>largest</a:t>
            </a:r>
            <a:r>
              <a:rPr lang="en-AU" altLang="zh-CN" i="1" dirty="0"/>
              <a:t> eigenvalues.</a:t>
            </a:r>
            <a:endParaRPr lang="zh-CN" altLang="en-US" i="1" dirty="0"/>
          </a:p>
        </p:txBody>
      </p:sp>
      <p:pic>
        <p:nvPicPr>
          <p:cNvPr id="16" name="内容占位符 4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45" y="990600"/>
            <a:ext cx="3505200" cy="3505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上箭头 18"/>
          <p:cNvSpPr/>
          <p:nvPr/>
        </p:nvSpPr>
        <p:spPr>
          <a:xfrm rot="16200000">
            <a:off x="1979869" y="2187392"/>
            <a:ext cx="45719" cy="56654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/>
      <p:bldP spid="17" grpId="0"/>
      <p:bldP spid="18" grpId="0"/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PCA Examples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/>
          <a:srcRect l="6709" t="6522" r="6080" b="4348"/>
          <a:stretch>
            <a:fillRect/>
          </a:stretch>
        </p:blipFill>
        <p:spPr bwMode="auto">
          <a:xfrm>
            <a:off x="914400" y="990600"/>
            <a:ext cx="3733800" cy="29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52080"/>
              </p:ext>
            </p:extLst>
          </p:nvPr>
        </p:nvGraphicFramePr>
        <p:xfrm>
          <a:off x="4941888" y="1371600"/>
          <a:ext cx="3681412" cy="449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公式" r:id="rId4" imgW="2234880" imgH="3022560" progId="Equation.3">
                  <p:embed/>
                </p:oleObj>
              </mc:Choice>
              <mc:Fallback>
                <p:oleObj name="公式" r:id="rId4" imgW="2234880" imgH="3022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888" y="1371600"/>
                        <a:ext cx="3681412" cy="44973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6"/>
          <a:srcRect l="6292" t="4878" r="7195" b="4878"/>
          <a:stretch>
            <a:fillRect/>
          </a:stretch>
        </p:blipFill>
        <p:spPr bwMode="auto">
          <a:xfrm>
            <a:off x="914400" y="3962400"/>
            <a:ext cx="3733800" cy="265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E001C5-6ABD-4F39-9E53-1DF4C8E33C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D0DBB2-9902-4A00-90B3-D80A7CFE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66" y="-277592"/>
            <a:ext cx="8496300" cy="1325563"/>
          </a:xfrm>
        </p:spPr>
        <p:txBody>
          <a:bodyPr/>
          <a:lstStyle/>
          <a:p>
            <a:r>
              <a:rPr lang="zh-CN" altLang="en-US" dirty="0"/>
              <a:t>奇异值分解</a:t>
            </a:r>
            <a:r>
              <a:rPr lang="en-US" altLang="zh-CN" dirty="0"/>
              <a:t>(Singular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decomposition)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C39372-50AE-4FFB-AEF8-3C702A5B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0" y="1690688"/>
            <a:ext cx="6504710" cy="1325563"/>
          </a:xfrm>
        </p:spPr>
        <p:txBody>
          <a:bodyPr>
            <a:noAutofit/>
          </a:bodyPr>
          <a:lstStyle/>
          <a:p>
            <a:r>
              <a:rPr lang="en-US" dirty="0"/>
              <a:t> X</a:t>
            </a:r>
            <a:r>
              <a:rPr lang="en-US" baseline="30000" dirty="0"/>
              <a:t>T</a:t>
            </a:r>
            <a:r>
              <a:rPr lang="en-US" dirty="0"/>
              <a:t>X be a</a:t>
            </a:r>
            <a:r>
              <a:rPr lang="zh-CN" altLang="en-US" dirty="0"/>
              <a:t> </a:t>
            </a:r>
            <a:r>
              <a:rPr lang="en-US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秩</a:t>
            </a:r>
            <a:r>
              <a:rPr lang="en-US" altLang="zh-CN" dirty="0"/>
              <a:t>)</a:t>
            </a:r>
            <a:r>
              <a:rPr lang="en-US" dirty="0"/>
              <a:t> r, square, symmetric 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/>
              <a:t>m</a:t>
            </a:r>
            <a:r>
              <a:rPr lang="en-US" dirty="0"/>
              <a:t> matrix</a:t>
            </a:r>
            <a:r>
              <a:rPr lang="en-US" altLang="zh-CN" sz="3200" dirty="0"/>
              <a:t>.</a:t>
            </a:r>
            <a:endParaRPr lang="en-US" sz="32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EE70DDC-67E7-4604-B893-776F2A3FE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8422"/>
            <a:ext cx="1670914" cy="31611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F7504EC-4A27-4B7B-961C-43096B0E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20" y="2795267"/>
            <a:ext cx="6046180" cy="184387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F55B9B76-D0CE-47AD-9C82-A3919CB18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34347"/>
            <a:ext cx="3187292" cy="1989643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89DB1D2A-1EA7-47B9-B5B1-F33A84CBC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058" y="5300715"/>
            <a:ext cx="1514363" cy="312749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07E4B44B-7BE8-40BD-9A81-D784332FD69C}"/>
              </a:ext>
            </a:extLst>
          </p:cNvPr>
          <p:cNvSpPr txBox="1"/>
          <p:nvPr/>
        </p:nvSpPr>
        <p:spPr>
          <a:xfrm>
            <a:off x="5426936" y="4677569"/>
            <a:ext cx="1468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PCA: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497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CD7D2-DA18-4B7E-8653-8EDD0B2F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0" dirty="0"/>
              <a:t>PCA (EVD &amp; Vs. SVD)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137EE2-C884-48AB-B3A6-9F6381D4B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EE67D09-EFCF-40C2-8E4F-B4A104D5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80842"/>
            <a:ext cx="4294541" cy="5601229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B7E9C52-03E6-4BD4-A8A2-51217EE7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6" y="1017005"/>
            <a:ext cx="3726174" cy="56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457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C212C-A749-43CA-8A1D-3DA369AEA7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  <p:pic>
        <p:nvPicPr>
          <p:cNvPr id="33" name="图片 32" descr="文本, 信件&#10;&#10;描述已自动生成">
            <a:extLst>
              <a:ext uri="{FF2B5EF4-FFF2-40B4-BE49-F238E27FC236}">
                <a16:creationId xmlns:a16="http://schemas.microsoft.com/office/drawing/2014/main" id="{ECD91B47-9FAA-45B1-86A8-D7C4F89B5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41" y="1099457"/>
            <a:ext cx="4554705" cy="2138806"/>
          </a:xfrm>
          <a:prstGeom prst="rect">
            <a:avLst/>
          </a:prstGeom>
        </p:spPr>
      </p:pic>
      <p:pic>
        <p:nvPicPr>
          <p:cNvPr id="35" name="图片 3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99286AB5-D9B3-4AF9-B169-792B0D53A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74" y="3396483"/>
            <a:ext cx="5834346" cy="2933938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3E31DEF7-AE5B-4703-9EB8-C15D8FDF4696}"/>
              </a:ext>
            </a:extLst>
          </p:cNvPr>
          <p:cNvSpPr txBox="1"/>
          <p:nvPr/>
        </p:nvSpPr>
        <p:spPr>
          <a:xfrm>
            <a:off x="1030061" y="1905000"/>
            <a:ext cx="835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0" dirty="0"/>
              <a:t>PCA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C7EF513-1A23-4841-A9DD-0D22D8B9D87A}"/>
              </a:ext>
            </a:extLst>
          </p:cNvPr>
          <p:cNvSpPr txBox="1"/>
          <p:nvPr/>
        </p:nvSpPr>
        <p:spPr>
          <a:xfrm>
            <a:off x="762000" y="4114800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0" dirty="0"/>
              <a:t>PCA-SVD</a:t>
            </a:r>
            <a:endParaRPr lang="zh-CN" altLang="en-US" dirty="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366D18B-C901-4CBE-B82E-60067FD4A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US" altLang="zh-CN" kern="0" dirty="0"/>
              <a:t>PCA (EVD &amp; Vs. SVD) </a:t>
            </a:r>
            <a:r>
              <a:rPr lang="zh-CN" altLang="en-US" kern="0" dirty="0"/>
              <a:t>求解方法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00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Missing Data: An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066800" y="5715000"/>
            <a:ext cx="64008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rot="5400000" flipH="1" flipV="1">
            <a:off x="-1104900" y="3543300"/>
            <a:ext cx="4343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18948247">
            <a:off x="1752600" y="20112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948247">
            <a:off x="4954796" y="45258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57246" y="58674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000000"/>
                </a:solidFill>
              </a:rPr>
              <a:t>X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31242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000000"/>
                </a:solidFill>
              </a:rPr>
              <a:t>Y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85800" y="23622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62000" y="4800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5800" y="3657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153194" y="3656806"/>
            <a:ext cx="5334000" cy="1588"/>
          </a:xfrm>
          <a:prstGeom prst="line">
            <a:avLst/>
          </a:prstGeom>
          <a:ln w="28575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3465" y="17898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P(Y|X)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924800" y="2133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M_Y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4800" y="4572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0070C0"/>
                </a:solidFill>
              </a:rPr>
              <a:t>M_Y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24800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M_Y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2873634" y="3676032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8" name="直接箭头连接符 27"/>
          <p:cNvCxnSpPr/>
          <p:nvPr/>
        </p:nvCxnSpPr>
        <p:spPr>
          <a:xfrm flipH="1" flipV="1">
            <a:off x="2859561" y="4868767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 flipH="1" flipV="1">
            <a:off x="2858575" y="2373756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" name="AutoShape 4" descr="Image result for gau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99722" y="1490662"/>
            <a:ext cx="25241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09A2F-4422-4CA9-A57E-E8F9849A9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AA5B0E7-F581-4789-A3E4-3F6F656A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US" altLang="zh-CN" kern="0" dirty="0"/>
              <a:t>PCA (EVD &amp; Vs. SVD) </a:t>
            </a:r>
            <a:r>
              <a:rPr lang="zh-CN" altLang="en-US" kern="0" dirty="0"/>
              <a:t>二者关系</a:t>
            </a:r>
            <a:endParaRPr lang="zh-CN" altLang="en-US" dirty="0"/>
          </a:p>
        </p:txBody>
      </p:sp>
      <p:pic>
        <p:nvPicPr>
          <p:cNvPr id="7" name="图片 6" descr="文本, 信件&#10;&#10;描述已自动生成">
            <a:extLst>
              <a:ext uri="{FF2B5EF4-FFF2-40B4-BE49-F238E27FC236}">
                <a16:creationId xmlns:a16="http://schemas.microsoft.com/office/drawing/2014/main" id="{810683B7-FA72-40EE-A482-86094821E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4663210" cy="3200400"/>
          </a:xfrm>
          <a:prstGeom prst="rect">
            <a:avLst/>
          </a:prstGeom>
        </p:spPr>
      </p:pic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C2EC4B17-3412-4D97-A4BB-739CFF5C1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4441543"/>
            <a:ext cx="6677957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2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6B32F1-CA8F-4313-977A-76BD031244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3A494CD-BA74-4E3A-8802-C06277CA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en-US" altLang="zh-CN" kern="0" dirty="0"/>
              <a:t>PCA (EVD &amp; Vs. SVD) </a:t>
            </a:r>
            <a:r>
              <a:rPr lang="zh-CN" altLang="en-US" kern="0" dirty="0"/>
              <a:t>二者关系</a:t>
            </a:r>
            <a:endParaRPr lang="zh-CN" altLang="en-US" dirty="0"/>
          </a:p>
        </p:txBody>
      </p:sp>
      <p:pic>
        <p:nvPicPr>
          <p:cNvPr id="7" name="图片 6" descr="图形用户界面, 文本&#10;&#10;描述已自动生成">
            <a:extLst>
              <a:ext uri="{FF2B5EF4-FFF2-40B4-BE49-F238E27FC236}">
                <a16:creationId xmlns:a16="http://schemas.microsoft.com/office/drawing/2014/main" id="{D5BF0DA6-0A4D-4FE6-B91A-6B271068C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186335"/>
            <a:ext cx="6811326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58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pic>
        <p:nvPicPr>
          <p:cNvPr id="5" name="Picture 7" descr="some fish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19200"/>
            <a:ext cx="4123690" cy="247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fish measures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828800"/>
            <a:ext cx="1949450" cy="112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http://www.doe-mbi.ucla.edu/~parag/multivar/images/pcag2.gif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191000"/>
            <a:ext cx="2423795" cy="162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centred plo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4114800"/>
            <a:ext cx="2173605" cy="1716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9" descr="http://www.doe-mbi.ucla.edu/~parag/multivar/images/corr75eig.gif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2905" y="4114800"/>
            <a:ext cx="1725295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  <p:pic>
        <p:nvPicPr>
          <p:cNvPr id="5" name="Picture 22" descr="Some different fish!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52600"/>
            <a:ext cx="5029200" cy="293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5" descr="http://www.doe-mbi.ucla.edu/~parag/multivar/images/corr25eig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2743200"/>
            <a:ext cx="1414780" cy="145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The Issue of PCA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219200"/>
            <a:ext cx="49149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90800" y="5638800"/>
            <a:ext cx="415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7030A0"/>
                </a:solidFill>
              </a:rPr>
              <a:t>Now, let’s consider class information ...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Linear </a:t>
            </a:r>
            <a:r>
              <a:rPr lang="en-AU" altLang="zh-CN" dirty="0" err="1"/>
              <a:t>Discriminant</a:t>
            </a:r>
            <a:r>
              <a:rPr lang="en-AU" altLang="zh-CN" dirty="0"/>
              <a:t>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AU" altLang="zh-CN" sz="1600" dirty="0"/>
              <a:t>The objective of LDA is to perform dimension reduction while preserving as much of the </a:t>
            </a:r>
            <a:r>
              <a:rPr lang="en-AU" altLang="zh-CN" sz="1600" dirty="0">
                <a:solidFill>
                  <a:srgbClr val="FF0000"/>
                </a:solidFill>
              </a:rPr>
              <a:t>class discriminatory</a:t>
            </a:r>
            <a:r>
              <a:rPr lang="en-AU" altLang="zh-CN" sz="1600" dirty="0"/>
              <a:t> information as possible.</a:t>
            </a:r>
          </a:p>
          <a:p>
            <a:pPr algn="just"/>
            <a:endParaRPr lang="en-AU" altLang="zh-CN" sz="1600" dirty="0"/>
          </a:p>
          <a:p>
            <a:pPr algn="just"/>
            <a:r>
              <a:rPr lang="en-AU" altLang="zh-CN" sz="1600" dirty="0"/>
              <a:t>Given a set of d-D vectors x</a:t>
            </a:r>
            <a:r>
              <a:rPr lang="en-AU" altLang="zh-CN" sz="1600" baseline="-25000" dirty="0"/>
              <a:t>1</a:t>
            </a:r>
            <a:r>
              <a:rPr lang="en-AU" altLang="zh-CN" sz="1600" dirty="0"/>
              <a:t>, x</a:t>
            </a:r>
            <a:r>
              <a:rPr lang="en-AU" altLang="zh-CN" sz="1600" baseline="-25000" dirty="0"/>
              <a:t>2</a:t>
            </a:r>
            <a:r>
              <a:rPr lang="en-AU" altLang="zh-CN" sz="1600" dirty="0"/>
              <a:t>, ..., </a:t>
            </a:r>
            <a:r>
              <a:rPr lang="en-AU" altLang="zh-CN" sz="1600" dirty="0" err="1"/>
              <a:t>x</a:t>
            </a:r>
            <a:r>
              <a:rPr lang="en-AU" altLang="zh-CN" sz="1600" baseline="-25000" dirty="0" err="1"/>
              <a:t>n</a:t>
            </a:r>
            <a:r>
              <a:rPr lang="en-AU" altLang="zh-CN" sz="1600" dirty="0"/>
              <a:t> of which N</a:t>
            </a:r>
            <a:r>
              <a:rPr lang="en-AU" altLang="zh-CN" sz="1600" baseline="-25000" dirty="0"/>
              <a:t>1</a:t>
            </a:r>
            <a:r>
              <a:rPr lang="en-AU" altLang="zh-CN" sz="1600" dirty="0"/>
              <a:t> belong to </a:t>
            </a:r>
            <a:r>
              <a:rPr lang="el-GR" altLang="zh-CN" sz="1600" dirty="0"/>
              <a:t>ω</a:t>
            </a:r>
            <a:r>
              <a:rPr lang="en-AU" altLang="zh-CN" sz="1600" baseline="-25000" dirty="0"/>
              <a:t>1</a:t>
            </a:r>
            <a:r>
              <a:rPr lang="en-AU" altLang="zh-CN" sz="1600" dirty="0"/>
              <a:t>, and N</a:t>
            </a:r>
            <a:r>
              <a:rPr lang="en-AU" altLang="zh-CN" sz="1600" baseline="-25000" dirty="0"/>
              <a:t>2</a:t>
            </a:r>
            <a:r>
              <a:rPr lang="en-AU" altLang="zh-CN" sz="1600" dirty="0"/>
              <a:t> to </a:t>
            </a:r>
            <a:r>
              <a:rPr lang="el-GR" altLang="zh-CN" sz="1600" dirty="0"/>
              <a:t>ω</a:t>
            </a:r>
            <a:r>
              <a:rPr lang="en-AU" altLang="zh-CN" sz="1600" baseline="-25000" dirty="0"/>
              <a:t>2</a:t>
            </a:r>
            <a:r>
              <a:rPr lang="en-AU" altLang="zh-CN" sz="1600" dirty="0"/>
              <a:t>. Of all the possible projection lines </a:t>
            </a:r>
            <a:r>
              <a:rPr lang="en-AU" altLang="zh-CN" sz="1600" dirty="0">
                <a:solidFill>
                  <a:srgbClr val="FF0000"/>
                </a:solidFill>
              </a:rPr>
              <a:t>y=w</a:t>
            </a:r>
            <a:r>
              <a:rPr lang="en-AU" altLang="zh-CN" sz="1600" baseline="30000" dirty="0">
                <a:solidFill>
                  <a:srgbClr val="FF0000"/>
                </a:solidFill>
              </a:rPr>
              <a:t>T</a:t>
            </a:r>
            <a:r>
              <a:rPr lang="en-AU" altLang="zh-CN" sz="1600" dirty="0">
                <a:solidFill>
                  <a:srgbClr val="FF0000"/>
                </a:solidFill>
              </a:rPr>
              <a:t>x</a:t>
            </a:r>
            <a:r>
              <a:rPr lang="en-AU" altLang="zh-CN" sz="1600" dirty="0"/>
              <a:t>, find the one that maximizes the </a:t>
            </a:r>
            <a:r>
              <a:rPr lang="en-AU" altLang="zh-CN" sz="1600" dirty="0">
                <a:solidFill>
                  <a:srgbClr val="FF0000"/>
                </a:solidFill>
              </a:rPr>
              <a:t>separability</a:t>
            </a:r>
            <a:r>
              <a:rPr lang="en-AU" altLang="zh-CN" sz="1600" dirty="0"/>
              <a:t>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124200"/>
            <a:ext cx="8229600" cy="325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Measure of Separability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pic>
        <p:nvPicPr>
          <p:cNvPr id="61442" name="Picture 2" descr="http://www.dtreg.com/LdaSepGoo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438400"/>
            <a:ext cx="3419475" cy="2066925"/>
          </a:xfrm>
          <a:prstGeom prst="rect">
            <a:avLst/>
          </a:prstGeom>
          <a:noFill/>
        </p:spPr>
      </p:pic>
      <p:pic>
        <p:nvPicPr>
          <p:cNvPr id="61444" name="Picture 4" descr="http://www.dtreg.com/LdaGoodBa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828800"/>
            <a:ext cx="3886200" cy="32194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Fisher Criterion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492" y="1447800"/>
            <a:ext cx="3458508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1371600"/>
            <a:ext cx="42175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167294"/>
              </p:ext>
            </p:extLst>
          </p:nvPr>
        </p:nvGraphicFramePr>
        <p:xfrm>
          <a:off x="1531715" y="4832866"/>
          <a:ext cx="186006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" name="Equation" r:id="rId5" imgW="863280" imgH="495000" progId="Equation.KSEE3">
                  <p:embed/>
                </p:oleObj>
              </mc:Choice>
              <mc:Fallback>
                <p:oleObj name="Equation" r:id="rId5" imgW="863280" imgH="495000" progId="Equation.KSEE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5" y="4832866"/>
                        <a:ext cx="1860061" cy="1066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2463" y="499693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Maximize the distance between classes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8703" y="549806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Minimize the scatter within each class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3505200" y="50673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505200" y="55626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5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Some Math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59340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3276600"/>
            <a:ext cx="2276475" cy="12668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048000"/>
            <a:ext cx="28384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5105400"/>
            <a:ext cx="7391400" cy="11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2059543"/>
            <a:ext cx="74104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53200" y="3505200"/>
            <a:ext cx="2047875" cy="8953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990443" y="4724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within-class scatter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6290" y="138326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between-class scatter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057402" y="4255532"/>
            <a:ext cx="0" cy="523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356909" y="1748351"/>
            <a:ext cx="0" cy="4249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箭头 21"/>
          <p:cNvSpPr/>
          <p:nvPr/>
        </p:nvSpPr>
        <p:spPr>
          <a:xfrm>
            <a:off x="5943600" y="3810000"/>
            <a:ext cx="457200" cy="285750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934200" y="2667000"/>
            <a:ext cx="9144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229100" y="6248400"/>
            <a:ext cx="9525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9744" y="1143000"/>
            <a:ext cx="20478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5344" y="138326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generalized Rayleigh quotient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0800000">
            <a:off x="4573344" y="1598612"/>
            <a:ext cx="6096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057400"/>
            <a:ext cx="5867400" cy="208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4326467"/>
            <a:ext cx="4572000" cy="1921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 flipV="1">
            <a:off x="4265613" y="406558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 flipV="1">
            <a:off x="3848100" y="417036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flipV="1">
            <a:off x="3673475" y="3246438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 flipV="1">
            <a:off x="3498850" y="4638675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 flipV="1">
            <a:off x="4370388" y="371316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 flipV="1">
            <a:off x="4572000" y="34401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 flipV="1">
            <a:off x="3140075" y="47355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 flipV="1">
            <a:off x="4892675" y="34353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 flipV="1">
            <a:off x="4913313" y="31956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 flipV="1">
            <a:off x="5327650" y="31686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 flipV="1">
            <a:off x="3095625" y="50022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 flipV="1">
            <a:off x="5307013" y="2917825"/>
            <a:ext cx="42862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 flipV="1">
            <a:off x="5637213" y="279241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2862263" y="2705100"/>
            <a:ext cx="2906712" cy="227012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248400" y="5562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x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752600" y="2133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4267200" y="4343400"/>
            <a:ext cx="1289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 = x + 1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14800" y="1981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rot="10800000" flipV="1">
            <a:off x="3733800" y="2438400"/>
            <a:ext cx="83820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5"/>
          <p:cNvSpPr>
            <a:spLocks noChangeArrowheads="1"/>
          </p:cNvSpPr>
          <p:nvPr/>
        </p:nvSpPr>
        <p:spPr bwMode="auto">
          <a:xfrm flipV="1">
            <a:off x="5715000" y="37671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5" name="直接箭头连接符 34"/>
          <p:cNvCxnSpPr>
            <a:endCxn id="33" idx="4"/>
          </p:cNvCxnSpPr>
          <p:nvPr/>
        </p:nvCxnSpPr>
        <p:spPr>
          <a:xfrm rot="16200000" flipH="1">
            <a:off x="4489846" y="2520553"/>
            <a:ext cx="1328738" cy="116443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209800" y="5486400"/>
            <a:ext cx="4724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5400000" flipH="1" flipV="1">
            <a:off x="457200" y="3733800"/>
            <a:ext cx="3505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059973"/>
              </p:ext>
            </p:extLst>
          </p:nvPr>
        </p:nvGraphicFramePr>
        <p:xfrm>
          <a:off x="2438400" y="2198688"/>
          <a:ext cx="4224338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7" name="Equation" r:id="rId3" imgW="2463480" imgH="1168200" progId="Equation.3">
                  <p:embed/>
                </p:oleObj>
              </mc:Choice>
              <mc:Fallback>
                <p:oleObj name="Equation" r:id="rId3" imgW="2463480" imgH="1168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98688"/>
                        <a:ext cx="4224338" cy="20034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586351"/>
              </p:ext>
            </p:extLst>
          </p:nvPr>
        </p:nvGraphicFramePr>
        <p:xfrm>
          <a:off x="2438400" y="1143000"/>
          <a:ext cx="182478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8" name="Equation" r:id="rId5" imgW="825480" imgH="241200" progId="Equation.3">
                  <p:embed/>
                </p:oleObj>
              </mc:Choice>
              <mc:Fallback>
                <p:oleObj name="Equation" r:id="rId5" imgW="82548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1824789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57800" y="123086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eigenvector problem!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rot="10800000">
            <a:off x="4343400" y="1446212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400" y="4572000"/>
            <a:ext cx="49815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/>
          <p:nvPr/>
        </p:nvCxnSpPr>
        <p:spPr>
          <a:xfrm rot="10800000">
            <a:off x="4343400" y="2894011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57800" y="26786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scalar</a:t>
            </a:r>
            <a:endParaRPr lang="zh-CN" altLang="en-US" dirty="0"/>
          </a:p>
        </p:txBody>
      </p:sp>
      <p:sp>
        <p:nvSpPr>
          <p:cNvPr id="5" name="AutoShape 812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Dataset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1=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4,5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;(5,5)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2=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1,0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5,3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;(6,5)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Covariance of [c1; c2]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Z</m:t>
                    </m:r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.7636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3.0182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Eigenvectors and Eigenvalues of Z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.6328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5.1490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The direction of PCA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0.6869, 0.7268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  <a:blipFill rotWithShape="1">
                <a:blip r:embed="rId2"/>
                <a:stretch>
                  <a:fillRect l="-456" t="-598" b="-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8486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The mean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3.0, 3.6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3.3, 2.0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0.11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2.56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The scatter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=4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5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23.2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  <a:blipFill rotWithShape="1">
                <a:blip r:embed="rId2"/>
                <a:stretch>
                  <a:fillRect l="-608" t="-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071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.26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−1.27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−0.30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1.42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Eigenvectors and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0.98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−0.20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−0.75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1.69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The direction of LDA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0.6656, −0.7463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Alternatively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−0.7936, 0.8899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lang="en-US" altLang="zh-CN" dirty="0"/>
                  <a:t>After normalization: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−0.6656, 0.7463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33815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5533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4479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85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 b="11940"/>
          <a:stretch>
            <a:fillRect/>
          </a:stretch>
        </p:blipFill>
        <p:spPr bwMode="auto">
          <a:xfrm>
            <a:off x="541076" y="990600"/>
            <a:ext cx="822192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895602"/>
              </p:ext>
            </p:extLst>
          </p:nvPr>
        </p:nvGraphicFramePr>
        <p:xfrm>
          <a:off x="533400" y="1843088"/>
          <a:ext cx="8153400" cy="410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公式" r:id="rId3" imgW="5829120" imgH="2349360" progId="Equation.3">
                  <p:embed/>
                </p:oleObj>
              </mc:Choice>
              <mc:Fallback>
                <p:oleObj name="公式" r:id="rId3" imgW="5829120" imgH="234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43088"/>
                        <a:ext cx="8153400" cy="410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C-Class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714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For C-class LDA with C=2, S</a:t>
            </a:r>
            <a:r>
              <a:rPr lang="en-US" altLang="zh-CN" baseline="-25000" dirty="0"/>
              <a:t>B</a:t>
            </a:r>
            <a:r>
              <a:rPr lang="en-US" altLang="zh-CN" dirty="0"/>
              <a:t> is defined as: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86</a:t>
            </a:fld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>
            <a:off x="1524000" y="5867400"/>
            <a:ext cx="15240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990600" y="5105400"/>
            <a:ext cx="457200" cy="914400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994F-6CB1-3B4D-B23B-6B839E8E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9CA38-06CC-1447-B6A2-BF98FF4FC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87</a:t>
            </a:fld>
            <a:endParaRPr lang="en-US" altLang="zh-CN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B224A05-B430-4F4D-BF5F-5A76A5433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0135"/>
            <a:ext cx="7785100" cy="503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783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88</a:t>
            </a:fld>
            <a:endParaRPr lang="en-US" altLang="zh-CN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6006" r="5975"/>
          <a:stretch/>
        </p:blipFill>
        <p:spPr bwMode="auto">
          <a:xfrm>
            <a:off x="457200" y="990600"/>
            <a:ext cx="3138638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3581400" y="914400"/>
            <a:ext cx="5181600" cy="30480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1900" dirty="0">
                <a:solidFill>
                  <a:srgbClr val="7030A0"/>
                </a:solidFill>
              </a:rPr>
              <a:t>N1=1000; N2=500; N3=2000;</a:t>
            </a:r>
          </a:p>
          <a:p>
            <a:pPr>
              <a:lnSpc>
                <a:spcPct val="170000"/>
              </a:lnSpc>
            </a:pPr>
            <a:r>
              <a:rPr lang="en-US" altLang="zh-CN" sz="1900" dirty="0">
                <a:solidFill>
                  <a:srgbClr val="7030A0"/>
                </a:solidFill>
              </a:rPr>
              <a:t>X1=</a:t>
            </a:r>
            <a:r>
              <a:rPr lang="en-US" altLang="zh-CN" sz="1900" dirty="0" err="1">
                <a:solidFill>
                  <a:srgbClr val="7030A0"/>
                </a:solidFill>
              </a:rPr>
              <a:t>mvnrnd</a:t>
            </a:r>
            <a:r>
              <a:rPr lang="en-US" altLang="zh-CN" sz="1900" dirty="0">
                <a:solidFill>
                  <a:srgbClr val="7030A0"/>
                </a:solidFill>
              </a:rPr>
              <a:t>([0,0], [1,0;0,1], N1);</a:t>
            </a:r>
          </a:p>
          <a:p>
            <a:pPr>
              <a:lnSpc>
                <a:spcPct val="170000"/>
              </a:lnSpc>
            </a:pPr>
            <a:r>
              <a:rPr lang="pt-BR" altLang="zh-CN" sz="1900" dirty="0">
                <a:solidFill>
                  <a:srgbClr val="7030A0"/>
                </a:solidFill>
              </a:rPr>
              <a:t>X2=mvnrnd([3,6], [1,-0.8;-0.8,1], N2);</a:t>
            </a:r>
          </a:p>
          <a:p>
            <a:pPr>
              <a:lnSpc>
                <a:spcPct val="170000"/>
              </a:lnSpc>
            </a:pPr>
            <a:r>
              <a:rPr lang="en-US" altLang="zh-CN" sz="1900" dirty="0">
                <a:solidFill>
                  <a:srgbClr val="7030A0"/>
                </a:solidFill>
              </a:rPr>
              <a:t>X3=</a:t>
            </a:r>
            <a:r>
              <a:rPr lang="en-US" altLang="zh-CN" sz="1900" dirty="0" err="1">
                <a:solidFill>
                  <a:srgbClr val="7030A0"/>
                </a:solidFill>
              </a:rPr>
              <a:t>mvnrnd</a:t>
            </a:r>
            <a:r>
              <a:rPr lang="en-US" altLang="zh-CN" sz="1900" dirty="0">
                <a:solidFill>
                  <a:srgbClr val="7030A0"/>
                </a:solidFill>
              </a:rPr>
              <a:t>([10,6], [1,0.8;0.8,1], 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/>
              <a:t>S1=(N1-1)*</a:t>
            </a:r>
            <a:r>
              <a:rPr lang="en-US" altLang="zh-CN" sz="1900" dirty="0" err="1"/>
              <a:t>cov</a:t>
            </a:r>
            <a:r>
              <a:rPr lang="en-US" altLang="zh-CN" sz="1900" dirty="0"/>
              <a:t>(X1); S2=(N2-1)*</a:t>
            </a:r>
            <a:r>
              <a:rPr lang="en-US" altLang="zh-CN" sz="1900" dirty="0" err="1"/>
              <a:t>cov</a:t>
            </a:r>
            <a:r>
              <a:rPr lang="en-US" altLang="zh-CN" sz="1900" dirty="0"/>
              <a:t>(X2); S3=(N3-1)*</a:t>
            </a:r>
            <a:r>
              <a:rPr lang="en-US" altLang="zh-CN" sz="1900" dirty="0" err="1"/>
              <a:t>cov</a:t>
            </a:r>
            <a:r>
              <a:rPr lang="en-US" altLang="zh-CN" sz="1900" dirty="0"/>
              <a:t>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/>
              <a:t>Sw</a:t>
            </a:r>
            <a:r>
              <a:rPr lang="en-US" altLang="zh-CN" sz="1900" dirty="0"/>
              <a:t>=S1+S2+S3;</a:t>
            </a:r>
          </a:p>
          <a:p>
            <a:pPr>
              <a:lnSpc>
                <a:spcPct val="170000"/>
              </a:lnSpc>
            </a:pPr>
            <a:r>
              <a:rPr lang="en-US" altLang="zh-CN" sz="1900" dirty="0"/>
              <a:t>M1=mean(X1); M2=mean(X2); M3=mean(X3);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>
                <a:solidFill>
                  <a:srgbClr val="C00000"/>
                </a:solidFill>
              </a:rPr>
              <a:t>Mu=(N1*M1+N2*M2+N3*M3)/(N1+N2+N3);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>
                <a:solidFill>
                  <a:srgbClr val="C00000"/>
                </a:solidFill>
              </a:rPr>
              <a:t>Sb</a:t>
            </a:r>
            <a:r>
              <a:rPr lang="en-US" altLang="zh-CN" sz="1900" dirty="0">
                <a:solidFill>
                  <a:srgbClr val="C00000"/>
                </a:solidFill>
              </a:rPr>
              <a:t>=N1*(M1-Mu)'*(M1-Mu)+N2*(M2-Mu)'*(M2-Mu) +N3*(M3-Mu)'*(M3-Mu);</a:t>
            </a:r>
          </a:p>
          <a:p>
            <a:pPr>
              <a:lnSpc>
                <a:spcPct val="170000"/>
              </a:lnSpc>
            </a:pPr>
            <a:r>
              <a:rPr lang="en-US" altLang="zh-CN" sz="1900" dirty="0"/>
              <a:t>J=inv(</a:t>
            </a:r>
            <a:r>
              <a:rPr lang="en-US" altLang="zh-CN" sz="1900" dirty="0" err="1"/>
              <a:t>Sw</a:t>
            </a:r>
            <a:r>
              <a:rPr lang="en-US" altLang="zh-CN" sz="1900" dirty="0"/>
              <a:t>)*</a:t>
            </a:r>
            <a:r>
              <a:rPr lang="en-US" altLang="zh-CN" sz="1900" dirty="0" err="1"/>
              <a:t>Sb</a:t>
            </a:r>
            <a:r>
              <a:rPr lang="en-US" altLang="zh-CN" sz="1900" dirty="0"/>
              <a:t>;  [V,D]=</a:t>
            </a:r>
            <a:r>
              <a:rPr lang="en-US" altLang="zh-CN" sz="1900" dirty="0" err="1"/>
              <a:t>eig</a:t>
            </a:r>
            <a:r>
              <a:rPr lang="en-US" altLang="zh-CN" sz="1900" dirty="0"/>
              <a:t>(J);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86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Limitations of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7430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/>
              <a:t>LDA produces at most </a:t>
            </a:r>
            <a:r>
              <a:rPr lang="en-AU" altLang="zh-CN" dirty="0">
                <a:solidFill>
                  <a:srgbClr val="FF0000"/>
                </a:solidFill>
              </a:rPr>
              <a:t>C-1</a:t>
            </a:r>
            <a:r>
              <a:rPr lang="en-AU" altLang="zh-CN" dirty="0"/>
              <a:t> projections</a:t>
            </a:r>
          </a:p>
          <a:p>
            <a:pPr lvl="1"/>
            <a:r>
              <a:rPr lang="en-AU" altLang="zh-CN" dirty="0"/>
              <a:t>S</a:t>
            </a:r>
            <a:r>
              <a:rPr lang="en-AU" altLang="zh-CN" baseline="-25000" dirty="0"/>
              <a:t>B</a:t>
            </a:r>
            <a:r>
              <a:rPr lang="en-AU" altLang="zh-CN" dirty="0"/>
              <a:t> is a matrix with rank C-1 or less.</a:t>
            </a:r>
          </a:p>
          <a:p>
            <a:endParaRPr lang="en-AU" altLang="zh-CN" dirty="0"/>
          </a:p>
          <a:p>
            <a:r>
              <a:rPr lang="en-AU" altLang="zh-CN" dirty="0"/>
              <a:t>S</a:t>
            </a:r>
            <a:r>
              <a:rPr lang="en-AU" altLang="zh-CN" baseline="-25000" dirty="0"/>
              <a:t>W</a:t>
            </a:r>
            <a:r>
              <a:rPr lang="en-AU" altLang="zh-CN" dirty="0"/>
              <a:t> may be singular.</a:t>
            </a:r>
          </a:p>
          <a:p>
            <a:endParaRPr lang="en-AU" altLang="zh-CN" dirty="0"/>
          </a:p>
          <a:p>
            <a:r>
              <a:rPr lang="en-AU" altLang="zh-CN" dirty="0"/>
              <a:t>LDA does not work well when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89</a:t>
            </a:fld>
            <a:endParaRPr lang="en-US" altLang="zh-C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1295400"/>
            <a:ext cx="20288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3886200"/>
            <a:ext cx="263151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3200400"/>
            <a:ext cx="37147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438400" y="1524000"/>
            <a:ext cx="4267200" cy="3505200"/>
            <a:chOff x="3648" y="2448"/>
            <a:chExt cx="2112" cy="187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2677845" y="5726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rot="5400000" flipH="1" flipV="1">
            <a:off x="2933700" y="4762500"/>
            <a:ext cx="1143000" cy="6096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6200000" flipV="1">
            <a:off x="1562100" y="4000500"/>
            <a:ext cx="2895600" cy="381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200400" y="4343400"/>
            <a:ext cx="3276600" cy="1295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FED67-E7C7-D844-BF4C-1C6A9EE1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6705600" cy="563562"/>
          </a:xfrm>
        </p:spPr>
        <p:txBody>
          <a:bodyPr/>
          <a:lstStyle/>
          <a:p>
            <a:r>
              <a:rPr lang="en-CN" dirty="0"/>
              <a:t>PCA</a:t>
            </a:r>
            <a:r>
              <a:rPr lang="zh-CN" altLang="en-US" dirty="0"/>
              <a:t> </a:t>
            </a:r>
            <a:r>
              <a:rPr lang="en-CN" altLang="zh-CN" dirty="0"/>
              <a:t>VS. LDA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03A48-0ECF-BA49-B3EE-B8FD2426C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90</a:t>
            </a:fld>
            <a:endParaRPr lang="en-US" altLang="zh-CN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144A681-2724-9641-BE29-4AA737E97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552450"/>
            <a:ext cx="81026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9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Reading Materials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66800"/>
            <a:ext cx="8001000" cy="5324475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M. A. Hernandez and S. J. </a:t>
            </a:r>
            <a:r>
              <a:rPr lang="en-AU" altLang="zh-CN" sz="2900" dirty="0" err="1">
                <a:latin typeface="Times New Roman" pitchFamily="18" charset="0"/>
                <a:cs typeface="Times New Roman" pitchFamily="18" charset="0"/>
              </a:rPr>
              <a:t>Stolfo</a:t>
            </a:r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, “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Real-World Data is Dirty: Data Cleansing and The Merge/Purge Problem,</a:t>
            </a:r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Data Mining and Knowledge Discovery, vol. 2, pp. 9–37, 1998.</a:t>
            </a:r>
            <a:endParaRPr lang="nl-NL" altLang="zh-CN" sz="29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nl-NL" altLang="zh-CN" sz="29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nl-NL" altLang="zh-CN" sz="2900" dirty="0">
                <a:latin typeface="Times New Roman" pitchFamily="18" charset="0"/>
                <a:cs typeface="Times New Roman" pitchFamily="18" charset="0"/>
              </a:rPr>
              <a:t>A. Donders, G. van der Heijden, T. Stijnen, and K. Moons, “Review: A 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Gentle Introduction to Imputation of Missing Values,” Journal of Clinical </a:t>
            </a:r>
            <a:r>
              <a:rPr lang="nl-NL" altLang="zh-CN" sz="2900" dirty="0">
                <a:latin typeface="Times New Roman" pitchFamily="18" charset="0"/>
                <a:cs typeface="Times New Roman" pitchFamily="18" charset="0"/>
              </a:rPr>
              <a:t>Epidemiology, vol. 59, pp. 1087-1091, 2006.</a:t>
            </a:r>
          </a:p>
          <a:p>
            <a:pPr algn="just"/>
            <a:endParaRPr lang="nl-NL" altLang="zh-CN" sz="29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N. V. </a:t>
            </a:r>
            <a:r>
              <a:rPr lang="en-US" altLang="zh-CN" sz="2900" dirty="0" err="1">
                <a:latin typeface="Times New Roman" pitchFamily="18" charset="0"/>
                <a:cs typeface="Times New Roman" pitchFamily="18" charset="0"/>
              </a:rPr>
              <a:t>Chawla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, K. W. Bowyer, L. O. Hall and W. P. </a:t>
            </a:r>
            <a:r>
              <a:rPr lang="en-US" altLang="zh-CN" sz="2900" dirty="0" err="1">
                <a:latin typeface="Times New Roman" pitchFamily="18" charset="0"/>
                <a:cs typeface="Times New Roman" pitchFamily="18" charset="0"/>
              </a:rPr>
              <a:t>Kegelmeyer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, “SMOTE: Synthetic Minority Over-Sampling Technique,” Journal of Artificial Intelligence Research, vol. 16, pp. 321–357, 2002.</a:t>
            </a:r>
          </a:p>
          <a:p>
            <a:pPr algn="just"/>
            <a:endParaRPr lang="en-AU" altLang="zh-CN" sz="29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N. </a:t>
            </a:r>
            <a:r>
              <a:rPr lang="en-AU" altLang="zh-CN" sz="2900" dirty="0" err="1">
                <a:latin typeface="Times New Roman" pitchFamily="18" charset="0"/>
                <a:cs typeface="Times New Roman" pitchFamily="18" charset="0"/>
              </a:rPr>
              <a:t>Japkowicz</a:t>
            </a:r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 and S. Stephen, “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The Class Imbalance Problem: A Systematic Study,</a:t>
            </a:r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” Intelligent Data Analysis, vol. 6, pp. 429–449, 2002.</a:t>
            </a:r>
          </a:p>
          <a:p>
            <a:pPr algn="just"/>
            <a:endParaRPr lang="en-AU" altLang="zh-CN" sz="29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AU" altLang="zh-CN" sz="2900" dirty="0" err="1">
                <a:latin typeface="Times New Roman" pitchFamily="18" charset="0"/>
                <a:cs typeface="Times New Roman" pitchFamily="18" charset="0"/>
              </a:rPr>
              <a:t>Keim</a:t>
            </a:r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, “Information Visualization and Visual Data Mining,” IEEE Transactions on Visualization and Computer Graphics, vol. 8, pp. 1-8, 2002.</a:t>
            </a:r>
            <a:endParaRPr lang="en-US" altLang="zh-CN" sz="29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AU" altLang="zh-CN" sz="2900" dirty="0"/>
          </a:p>
          <a:p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PCA Tutorials</a:t>
            </a:r>
          </a:p>
          <a:p>
            <a:pPr lvl="1" algn="just"/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http://www.cs.princeton.edu/picasso/mats/PCA-Tutorial-Intuition_jp.pdf</a:t>
            </a:r>
          </a:p>
          <a:p>
            <a:pPr lvl="1" algn="just"/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http://www.cs.otago.ac.nz/cosc453/student_tutorials/principal_components.pdf </a:t>
            </a:r>
          </a:p>
          <a:p>
            <a:endParaRPr lang="en-AU" altLang="zh-CN" sz="29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Lagrange Multipliers</a:t>
            </a:r>
          </a:p>
          <a:p>
            <a:pPr lvl="1"/>
            <a:r>
              <a:rPr lang="en-AU" altLang="zh-CN" sz="2900" dirty="0">
                <a:latin typeface="Times New Roman" pitchFamily="18" charset="0"/>
                <a:cs typeface="Times New Roman" pitchFamily="18" charset="0"/>
              </a:rPr>
              <a:t>http://diglib.stanford.edu:8091/~klein/lagrange-multipliers.pdf</a:t>
            </a:r>
          </a:p>
          <a:p>
            <a:pPr algn="just"/>
            <a:endParaRPr lang="en-AU" altLang="zh-CN" dirty="0"/>
          </a:p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36713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10850</TotalTime>
  <Words>2049</Words>
  <Application>Microsoft Macintosh PowerPoint</Application>
  <PresentationFormat>On-screen Show (4:3)</PresentationFormat>
  <Paragraphs>581</Paragraphs>
  <Slides>91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01" baseType="lpstr">
      <vt:lpstr>Arial</vt:lpstr>
      <vt:lpstr>Calibri</vt:lpstr>
      <vt:lpstr>Cambria Math</vt:lpstr>
      <vt:lpstr>Tahoma</vt:lpstr>
      <vt:lpstr>Times New Roman</vt:lpstr>
      <vt:lpstr>Verdana</vt:lpstr>
      <vt:lpstr>Wingdings</vt:lpstr>
      <vt:lpstr>sample</vt:lpstr>
      <vt:lpstr>Equation</vt:lpstr>
      <vt:lpstr>公式</vt:lpstr>
      <vt:lpstr>Data Preprocessing </vt:lpstr>
      <vt:lpstr>Outline</vt:lpstr>
      <vt:lpstr>Where are data from?</vt:lpstr>
      <vt:lpstr>Why Data Preprocessing?</vt:lpstr>
      <vt:lpstr>Missing Data</vt:lpstr>
      <vt:lpstr>How to handle missing data?</vt:lpstr>
      <vt:lpstr>Missing Data: An Example</vt:lpstr>
      <vt:lpstr>Outliers</vt:lpstr>
      <vt:lpstr>Outliers</vt:lpstr>
      <vt:lpstr>Local Outlier Factor</vt:lpstr>
      <vt:lpstr>Local Outlier Factor</vt:lpstr>
      <vt:lpstr>Duplicate Data</vt:lpstr>
      <vt:lpstr>Duplicate Data</vt:lpstr>
      <vt:lpstr>Duplicate Data</vt:lpstr>
      <vt:lpstr>Data Transformation</vt:lpstr>
      <vt:lpstr>Attribute Types</vt:lpstr>
      <vt:lpstr>Type Conversion</vt:lpstr>
      <vt:lpstr>Type Conversion</vt:lpstr>
      <vt:lpstr>Type Conversion</vt:lpstr>
      <vt:lpstr>Sampling</vt:lpstr>
      <vt:lpstr>Imbalanced Datasets</vt:lpstr>
      <vt:lpstr>Imbalanced Datasets</vt:lpstr>
      <vt:lpstr>Over-Sampling</vt:lpstr>
      <vt:lpstr>Boundary Sampling</vt:lpstr>
      <vt:lpstr>Normalization</vt:lpstr>
      <vt:lpstr>Data Description</vt:lpstr>
      <vt:lpstr>Data Description</vt:lpstr>
      <vt:lpstr>Data Description</vt:lpstr>
      <vt:lpstr>Data Visualization (1D)</vt:lpstr>
      <vt:lpstr>Data Visualization (2D)</vt:lpstr>
      <vt:lpstr>Surf Plots (3D)</vt:lpstr>
      <vt:lpstr>Box Plots (High Dimensional)</vt:lpstr>
      <vt:lpstr>Parallel Coordinates (High Dimensional)</vt:lpstr>
      <vt:lpstr>CiteSpace</vt:lpstr>
      <vt:lpstr>Gephi</vt:lpstr>
      <vt:lpstr>Feature Selection</vt:lpstr>
      <vt:lpstr>Class Distributions</vt:lpstr>
      <vt:lpstr>Class Distributions</vt:lpstr>
      <vt:lpstr>Entropy</vt:lpstr>
      <vt:lpstr>Feature Subset Search</vt:lpstr>
      <vt:lpstr>Feature Subset Search</vt:lpstr>
      <vt:lpstr>Feature Extraction</vt:lpstr>
      <vt:lpstr>Principal Component Analysis</vt:lpstr>
      <vt:lpstr>2D Example</vt:lpstr>
      <vt:lpstr>2D Example</vt:lpstr>
      <vt:lpstr>2D Example</vt:lpstr>
      <vt:lpstr>Matrix 空间变换 </vt:lpstr>
      <vt:lpstr>Matrix 行列式</vt:lpstr>
      <vt:lpstr>Matrix 行列式</vt:lpstr>
      <vt:lpstr>Matrix 逆矩阵</vt:lpstr>
      <vt:lpstr>Matrix 基变换</vt:lpstr>
      <vt:lpstr>Matrix 基变换</vt:lpstr>
      <vt:lpstr>PowerPoint Presentation</vt:lpstr>
      <vt:lpstr>Eigenvector</vt:lpstr>
      <vt:lpstr>Eigenvector</vt:lpstr>
      <vt:lpstr>SigularValue Decomposition</vt:lpstr>
      <vt:lpstr>SigularValue Decomposition</vt:lpstr>
      <vt:lpstr>SVD 两种角度</vt:lpstr>
      <vt:lpstr>SigularValue Decomposition</vt:lpstr>
      <vt:lpstr>SigularValue Decomposition</vt:lpstr>
      <vt:lpstr>PCA</vt:lpstr>
      <vt:lpstr>Some Math</vt:lpstr>
      <vt:lpstr>A Different View</vt:lpstr>
      <vt:lpstr>Lagrange Multipliers</vt:lpstr>
      <vt:lpstr>More Math ...</vt:lpstr>
      <vt:lpstr>PCA Examples</vt:lpstr>
      <vt:lpstr>奇异值分解(Singular value decomposition)</vt:lpstr>
      <vt:lpstr>PCA (EVD &amp; Vs. SVD)</vt:lpstr>
      <vt:lpstr>PCA (EVD &amp; Vs. SVD) 求解方法</vt:lpstr>
      <vt:lpstr>PCA (EVD &amp; Vs. SVD) 二者关系</vt:lpstr>
      <vt:lpstr>PCA (EVD &amp; Vs. SVD) 二者关系</vt:lpstr>
      <vt:lpstr>Fish</vt:lpstr>
      <vt:lpstr>Fish</vt:lpstr>
      <vt:lpstr>The Issue of PCA </vt:lpstr>
      <vt:lpstr>Linear Discriminant Analysis</vt:lpstr>
      <vt:lpstr>Measure of Separability</vt:lpstr>
      <vt:lpstr>Fisher Criterion</vt:lpstr>
      <vt:lpstr>Some Math …</vt:lpstr>
      <vt:lpstr>More Math...</vt:lpstr>
      <vt:lpstr>More Math...</vt:lpstr>
      <vt:lpstr>LDA Example</vt:lpstr>
      <vt:lpstr>LDA Example</vt:lpstr>
      <vt:lpstr>LDA Example</vt:lpstr>
      <vt:lpstr>LDA Example</vt:lpstr>
      <vt:lpstr>C-Class LDA</vt:lpstr>
      <vt:lpstr>C-Class LDA</vt:lpstr>
      <vt:lpstr>LDA</vt:lpstr>
      <vt:lpstr>C-Class LDA</vt:lpstr>
      <vt:lpstr>Limitations of LDA</vt:lpstr>
      <vt:lpstr>PCA VS. LDA</vt:lpstr>
      <vt:lpstr>Reading Materials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zou zhengyang</cp:lastModifiedBy>
  <cp:revision>1951</cp:revision>
  <dcterms:created xsi:type="dcterms:W3CDTF">2004-08-26T06:30:40Z</dcterms:created>
  <dcterms:modified xsi:type="dcterms:W3CDTF">2021-09-13T14:20:48Z</dcterms:modified>
</cp:coreProperties>
</file>